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313" r:id="rId6"/>
    <p:sldId id="389" r:id="rId7"/>
    <p:sldId id="402" r:id="rId8"/>
    <p:sldId id="388" r:id="rId9"/>
    <p:sldId id="318" r:id="rId10"/>
    <p:sldId id="382" r:id="rId11"/>
    <p:sldId id="322" r:id="rId12"/>
    <p:sldId id="315" r:id="rId13"/>
    <p:sldId id="378" r:id="rId14"/>
    <p:sldId id="257" r:id="rId15"/>
    <p:sldId id="379" r:id="rId16"/>
    <p:sldId id="400" r:id="rId17"/>
    <p:sldId id="399" r:id="rId18"/>
    <p:sldId id="391" r:id="rId19"/>
    <p:sldId id="393" r:id="rId20"/>
    <p:sldId id="387" r:id="rId21"/>
    <p:sldId id="396" r:id="rId22"/>
    <p:sldId id="394" r:id="rId23"/>
    <p:sldId id="397" r:id="rId24"/>
    <p:sldId id="398" r:id="rId25"/>
    <p:sldId id="381" r:id="rId26"/>
    <p:sldId id="380" r:id="rId27"/>
    <p:sldId id="385" r:id="rId28"/>
    <p:sldId id="401"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u-Ntiamoah, Shirley (Student)" initials="ANS(" lastIdx="1" clrIdx="0">
    <p:extLst>
      <p:ext uri="{19B8F6BF-5375-455C-9EA6-DF929625EA0E}">
        <p15:presenceInfo xmlns:p15="http://schemas.microsoft.com/office/powerpoint/2012/main" userId="S::S.Adu-Ntiamoah7966@student.leedsbeckett.ac.uk::43d208b8-1be8-4ffc-8a27-cb0d9c233b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549"/>
    <a:srgbClr val="0C6A1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5EB21-6616-4827-BC97-F86E4C17CE70}" v="4929" dt="2023-01-24T11:15:05.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7" autoAdjust="0"/>
    <p:restoredTop sz="62397" autoAdjust="0"/>
  </p:normalViewPr>
  <p:slideViewPr>
    <p:cSldViewPr>
      <p:cViewPr varScale="1">
        <p:scale>
          <a:sx n="101" d="100"/>
          <a:sy n="101" d="100"/>
        </p:scale>
        <p:origin x="1088" y="19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8DDB9-E7CA-46EB-8DA4-8E330C3C9243}" type="datetimeFigureOut">
              <a:rPr lang="en-GB" smtClean="0"/>
              <a:t>25/01/2023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9761C-AF25-4909-B57D-95C40D5A83FA}" type="slidenum">
              <a:rPr lang="en-GB" smtClean="0"/>
              <a:t>‹#›</a:t>
            </a:fld>
            <a:endParaRPr lang="en-GB"/>
          </a:p>
        </p:txBody>
      </p:sp>
    </p:spTree>
    <p:extLst>
      <p:ext uri="{BB962C8B-B14F-4D97-AF65-F5344CB8AC3E}">
        <p14:creationId xmlns:p14="http://schemas.microsoft.com/office/powerpoint/2010/main" val="341124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ncbi.nlm.nih.gov/pmc/articles/PMC6709690/#R10" TargetMode="External"/><Relationship Id="rId3" Type="http://schemas.openxmlformats.org/officeDocument/2006/relationships/hyperlink" Target="https://www.ncbi.nlm.nih.gov/pmc/articles/PMC6709690/#R5" TargetMode="External"/><Relationship Id="rId7" Type="http://schemas.openxmlformats.org/officeDocument/2006/relationships/hyperlink" Target="https://www.ncbi.nlm.nih.gov/pmc/articles/PMC6709690/#R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ncbi.nlm.nih.gov/pmc/articles/PMC6709690/#R8" TargetMode="External"/><Relationship Id="rId5" Type="http://schemas.openxmlformats.org/officeDocument/2006/relationships/hyperlink" Target="https://www.ncbi.nlm.nih.gov/pmc/articles/PMC6709690/#R7" TargetMode="External"/><Relationship Id="rId4" Type="http://schemas.openxmlformats.org/officeDocument/2006/relationships/hyperlink" Target="https://www.ncbi.nlm.nih.gov/pmc/articles/PMC6709690/#R6" TargetMode="External"/><Relationship Id="rId9" Type="http://schemas.openxmlformats.org/officeDocument/2006/relationships/hyperlink" Target="https://www.ncbi.nlm.nih.gov/pmc/articles/PMC6709690/#R1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1</a:t>
            </a:fld>
            <a:endParaRPr lang="en-GB"/>
          </a:p>
        </p:txBody>
      </p:sp>
    </p:spTree>
    <p:extLst>
      <p:ext uri="{BB962C8B-B14F-4D97-AF65-F5344CB8AC3E}">
        <p14:creationId xmlns:p14="http://schemas.microsoft.com/office/powerpoint/2010/main" val="64462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kern="1200" dirty="0">
                <a:solidFill>
                  <a:schemeClr val="tx1"/>
                </a:solidFill>
                <a:effectLst/>
                <a:latin typeface="+mn-lt"/>
                <a:ea typeface="+mn-ea"/>
                <a:cs typeface="+mn-cs"/>
              </a:rPr>
              <a:t>in the Back2Basics pilot study published by Chi et al (2019) children from families given SMS and two telehealth consultations delivered by a dietitian, in addition to 12 weeks access to a nutrition website and a private Facebook group improved their dietary intake. For example, the total daily energy intake was significantly reduced in the</a:t>
            </a:r>
          </a:p>
          <a:p>
            <a:r>
              <a:rPr lang="en-GB" sz="1200" kern="1200" dirty="0">
                <a:solidFill>
                  <a:schemeClr val="tx1"/>
                </a:solidFill>
                <a:effectLst/>
                <a:latin typeface="+mn-lt"/>
                <a:ea typeface="+mn-ea"/>
                <a:cs typeface="+mn-cs"/>
              </a:rPr>
              <a:t>Telehealth compared to Control group (-2835 kJ; p¼.026) as the Telehealth group had reduced percentage energy from EDNP (energy dense nutrient poor)  food (-11%E; p¼.038) and increased percentage energy from nutrient-rich core food (þ11%E; p¼.045) compared to the controls, who demonstrated the reverse trend (i.e. increased total energy intake, increased percentage energy from EDNP food and decreased percentage energy from</a:t>
            </a:r>
          </a:p>
          <a:p>
            <a:r>
              <a:rPr lang="en-GB" sz="1200" kern="1200" dirty="0">
                <a:solidFill>
                  <a:schemeClr val="tx1"/>
                </a:solidFill>
                <a:effectLst/>
                <a:latin typeface="+mn-lt"/>
                <a:ea typeface="+mn-ea"/>
                <a:cs typeface="+mn-cs"/>
              </a:rPr>
              <a:t>core food). Likewise, children in the intervention groups had maintained their BMI, waist circumference at week 12. Furthermore, the pilot study by Chi et. al demonstrated an overall retention rate of 78% at week 12, a rate that is slightly higher than existing childhood obesity intervention studies, which reported retention rates ranging from 27% to 73% (Newson, 2013). </a:t>
            </a:r>
          </a:p>
          <a:p>
            <a:endParaRPr lang="en-GB" dirty="0"/>
          </a:p>
        </p:txBody>
      </p:sp>
      <p:sp>
        <p:nvSpPr>
          <p:cNvPr id="4" name="Slide Number Placeholder 3"/>
          <p:cNvSpPr>
            <a:spLocks noGrp="1"/>
          </p:cNvSpPr>
          <p:nvPr>
            <p:ph type="sldNum" sz="quarter" idx="10"/>
          </p:nvPr>
        </p:nvSpPr>
        <p:spPr/>
        <p:txBody>
          <a:bodyPr/>
          <a:lstStyle/>
          <a:p>
            <a:fld id="{5DA9761C-AF25-4909-B57D-95C40D5A83FA}" type="slidenum">
              <a:rPr lang="en-GB" smtClean="0"/>
              <a:t>10</a:t>
            </a:fld>
            <a:endParaRPr lang="en-GB"/>
          </a:p>
        </p:txBody>
      </p:sp>
    </p:spTree>
    <p:extLst>
      <p:ext uri="{BB962C8B-B14F-4D97-AF65-F5344CB8AC3E}">
        <p14:creationId xmlns:p14="http://schemas.microsoft.com/office/powerpoint/2010/main" val="428174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solidFill>
                  <a:srgbClr val="595959"/>
                </a:solidFill>
                <a:latin typeface="Arial" panose="020B0604020202020204" pitchFamily="34" charset="0"/>
                <a:ea typeface="Calibri" panose="020F0502020204030204" pitchFamily="34" charset="0"/>
                <a:cs typeface="Times New Roman" panose="02020603050405020304" pitchFamily="18" charset="0"/>
              </a:rPr>
              <a:t>Adapt B2B e-Health child weight management programme for families with children between the ages of 4-11 years in North Yorkshire.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baseline="0" dirty="0"/>
          </a:p>
        </p:txBody>
      </p:sp>
      <p:sp>
        <p:nvSpPr>
          <p:cNvPr id="4" name="Slide Number Placeholder 3"/>
          <p:cNvSpPr>
            <a:spLocks noGrp="1"/>
          </p:cNvSpPr>
          <p:nvPr>
            <p:ph type="sldNum" sz="quarter" idx="10"/>
          </p:nvPr>
        </p:nvSpPr>
        <p:spPr/>
        <p:txBody>
          <a:bodyPr/>
          <a:lstStyle/>
          <a:p>
            <a:fld id="{5DA9761C-AF25-4909-B57D-95C40D5A83FA}" type="slidenum">
              <a:rPr lang="en-GB" smtClean="0"/>
              <a:t>11</a:t>
            </a:fld>
            <a:endParaRPr lang="en-GB"/>
          </a:p>
        </p:txBody>
      </p:sp>
    </p:spTree>
    <p:extLst>
      <p:ext uri="{BB962C8B-B14F-4D97-AF65-F5344CB8AC3E}">
        <p14:creationId xmlns:p14="http://schemas.microsoft.com/office/powerpoint/2010/main" val="65152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12</a:t>
            </a:fld>
            <a:endParaRPr lang="en-GB"/>
          </a:p>
        </p:txBody>
      </p:sp>
    </p:spTree>
    <p:extLst>
      <p:ext uri="{BB962C8B-B14F-4D97-AF65-F5344CB8AC3E}">
        <p14:creationId xmlns:p14="http://schemas.microsoft.com/office/powerpoint/2010/main" val="110881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1" i="0" dirty="0">
              <a:solidFill>
                <a:srgbClr val="0E0E0E"/>
              </a:solidFill>
              <a:effectLst/>
              <a:latin typeface="Lora" panose="020B0604020202020204" pitchFamily="2" charset="0"/>
            </a:endParaRPr>
          </a:p>
          <a:p>
            <a:r>
              <a:rPr lang="en-GB" b="1" i="0" dirty="0">
                <a:solidFill>
                  <a:srgbClr val="0E0E0E"/>
                </a:solidFill>
                <a:effectLst/>
                <a:latin typeface="Lora" panose="020B0604020202020204" pitchFamily="2" charset="0"/>
              </a:rPr>
              <a:t> </a:t>
            </a:r>
            <a:endParaRPr lang="en-GB" dirty="0"/>
          </a:p>
        </p:txBody>
      </p:sp>
      <p:sp>
        <p:nvSpPr>
          <p:cNvPr id="4" name="Slide Number Placeholder 3"/>
          <p:cNvSpPr>
            <a:spLocks noGrp="1"/>
          </p:cNvSpPr>
          <p:nvPr>
            <p:ph type="sldNum" sz="quarter" idx="10"/>
          </p:nvPr>
        </p:nvSpPr>
        <p:spPr/>
        <p:txBody>
          <a:bodyPr/>
          <a:lstStyle/>
          <a:p>
            <a:fld id="{5DA9761C-AF25-4909-B57D-95C40D5A83FA}" type="slidenum">
              <a:rPr lang="en-GB" smtClean="0"/>
              <a:t>13</a:t>
            </a:fld>
            <a:endParaRPr lang="en-GB"/>
          </a:p>
        </p:txBody>
      </p:sp>
    </p:spTree>
    <p:extLst>
      <p:ext uri="{BB962C8B-B14F-4D97-AF65-F5344CB8AC3E}">
        <p14:creationId xmlns:p14="http://schemas.microsoft.com/office/powerpoint/2010/main" val="20547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14</a:t>
            </a:fld>
            <a:endParaRPr lang="en-GB"/>
          </a:p>
        </p:txBody>
      </p:sp>
    </p:spTree>
    <p:extLst>
      <p:ext uri="{BB962C8B-B14F-4D97-AF65-F5344CB8AC3E}">
        <p14:creationId xmlns:p14="http://schemas.microsoft.com/office/powerpoint/2010/main" val="722808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diagnosis of binge episodes in children and adolescents can be challenging for a number of reasons. First, the definition of an objectively large amount of food during development can be difficult and uncertain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5</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6</a:t>
            </a:r>
            <a:r>
              <a:rPr lang="en-GB" sz="1100" dirty="0">
                <a:effectLst/>
                <a:latin typeface="Calibri" panose="020F0502020204030204" pitchFamily="34" charset="0"/>
                <a:ea typeface="Calibri" panose="020F0502020204030204" pitchFamily="34" charset="0"/>
                <a:cs typeface="Times New Roman" panose="02020603050405020304" pitchFamily="18" charset="0"/>
              </a:rPr>
              <a:t>. Indeed, a child’s caloric intake may vary due to growth spurts and changes in activity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7</a:t>
            </a:r>
            <a:r>
              <a:rPr lang="en-GB" sz="1100" dirty="0">
                <a:effectLst/>
                <a:latin typeface="Calibri" panose="020F0502020204030204" pitchFamily="34" charset="0"/>
                <a:ea typeface="Calibri" panose="020F0502020204030204" pitchFamily="34" charset="0"/>
                <a:cs typeface="Times New Roman" panose="02020603050405020304" pitchFamily="18" charset="0"/>
              </a:rPr>
              <a:t>. Furthermore, report of food intake, as well as the ability to articulate loss of control can be challenging in children and adolescents. For this reason, clinician-expert interviews are necessary rather than reliance on self-report in order to better characterize an eating episode as a binge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8</a:t>
            </a:r>
            <a:r>
              <a:rPr lang="en-GB" sz="1100" dirty="0">
                <a:effectLst/>
                <a:latin typeface="Calibri" panose="020F0502020204030204" pitchFamily="34" charset="0"/>
                <a:ea typeface="Calibri" panose="020F0502020204030204" pitchFamily="34" charset="0"/>
                <a:cs typeface="Times New Roman" panose="02020603050405020304" pitchFamily="18" charset="0"/>
              </a:rPr>
              <a:t>. Even with interviews, we still rely on self-reported food intake, which is poorly related to actual objectively measured intake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9</a:t>
            </a:r>
            <a:r>
              <a:rPr lang="en-GB" sz="1100" dirty="0">
                <a:effectLst/>
                <a:latin typeface="Calibri" panose="020F0502020204030204" pitchFamily="34" charset="0"/>
                <a:ea typeface="Calibri" panose="020F0502020204030204" pitchFamily="34" charset="0"/>
                <a:cs typeface="Times New Roman" panose="02020603050405020304" pitchFamily="18" charset="0"/>
              </a:rPr>
              <a:t>. Verbal descriptions of portion and/or pictures of portions of food may aid in the assessment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10</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Second, the criterion of loss of control may be difficult for children and adolescents to understand. Tanofsky-</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Kraff</a:t>
            </a:r>
            <a:r>
              <a:rPr lang="en-GB" sz="1100" dirty="0">
                <a:effectLst/>
                <a:latin typeface="Calibri" panose="020F0502020204030204" pitchFamily="34" charset="0"/>
                <a:ea typeface="Calibri" panose="020F0502020204030204" pitchFamily="34" charset="0"/>
                <a:cs typeface="Times New Roman" panose="02020603050405020304" pitchFamily="18" charset="0"/>
              </a:rPr>
              <a:t> and colleagues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6</a:t>
            </a:r>
            <a:r>
              <a:rPr lang="en-GB" sz="1100" dirty="0">
                <a:effectLst/>
                <a:latin typeface="Calibri" panose="020F0502020204030204" pitchFamily="34" charset="0"/>
                <a:ea typeface="Calibri" panose="020F0502020204030204" pitchFamily="34" charset="0"/>
                <a:cs typeface="Times New Roman" panose="02020603050405020304" pitchFamily="18" charset="0"/>
              </a:rPr>
              <a:t> have used terms like “numbing” or “zoning out” to help children conceptualize loss of control (LOC). Although challenging to assess, the inclusion of LOC in the measurement of binge eating is vital, as it is associated with more psychosocial impairment than overeating alone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5</a:t>
            </a:r>
            <a:r>
              <a:rPr lang="en-GB" sz="1100" dirty="0">
                <a:effectLst/>
                <a:latin typeface="Calibri" panose="020F0502020204030204" pitchFamily="34" charset="0"/>
                <a:ea typeface="Calibri" panose="020F0502020204030204" pitchFamily="34" charset="0"/>
                <a:cs typeface="Times New Roman" panose="02020603050405020304" pitchFamily="18" charset="0"/>
              </a:rPr>
              <a:t>. Marcus and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Kalarchian</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11</a:t>
            </a:r>
            <a:r>
              <a:rPr lang="en-GB" sz="1100" dirty="0">
                <a:effectLst/>
                <a:latin typeface="Calibri" panose="020F0502020204030204" pitchFamily="34" charset="0"/>
                <a:ea typeface="Calibri" panose="020F0502020204030204" pitchFamily="34" charset="0"/>
                <a:cs typeface="Times New Roman" panose="02020603050405020304" pitchFamily="18" charset="0"/>
              </a:rPr>
              <a:t> proposed alternative BED criteria for children that highlights the LOC feature and eliminates the objectively large amount of food.</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Their criteria include:</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recurrent episodes of binge eating, defined by both of the following</a:t>
            </a:r>
          </a:p>
          <a:p>
            <a:pPr marL="742950" lvl="1" indent="-285750">
              <a:lnSpc>
                <a:spcPct val="107000"/>
              </a:lnSpc>
              <a:spcAft>
                <a:spcPts val="800"/>
              </a:spcAft>
              <a:buSzPts val="1000"/>
              <a:buFont typeface="Symbol" panose="05050102010706020507" pitchFamily="18" charset="2"/>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food seeking in the absence of hunger (e.g., after a full meal)</a:t>
            </a:r>
          </a:p>
          <a:p>
            <a:pPr marL="742950" lvl="1" indent="-285750">
              <a:lnSpc>
                <a:spcPct val="107000"/>
              </a:lnSpc>
              <a:spcAft>
                <a:spcPts val="800"/>
              </a:spcAft>
              <a:buSzPts val="1000"/>
              <a:buFont typeface="Symbol" panose="05050102010706020507" pitchFamily="18" charset="2"/>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a sense of lack of control over eating (e.g., endorse that “When I start to eat, I just can’t stop”)</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binge episodes are associated with one or more of the following</a:t>
            </a:r>
          </a:p>
          <a:p>
            <a:pPr marL="742950" lvl="1" indent="-285750">
              <a:lnSpc>
                <a:spcPct val="107000"/>
              </a:lnSpc>
              <a:spcAft>
                <a:spcPts val="800"/>
              </a:spcAft>
              <a:buSzPts val="1000"/>
              <a:buFont typeface="Symbol" panose="05050102010706020507" pitchFamily="18" charset="2"/>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food seeking in response to negative affect (e.g., sadness, boredom, restlessness)</a:t>
            </a:r>
          </a:p>
          <a:p>
            <a:pPr marL="742950" lvl="1" indent="-285750">
              <a:lnSpc>
                <a:spcPct val="107000"/>
              </a:lnSpc>
              <a:spcAft>
                <a:spcPts val="800"/>
              </a:spcAft>
              <a:buSzPts val="1000"/>
              <a:buFont typeface="Symbol" panose="05050102010706020507" pitchFamily="18" charset="2"/>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food seeking as a reward</a:t>
            </a:r>
          </a:p>
          <a:p>
            <a:pPr marL="742950" lvl="1" indent="-285750">
              <a:lnSpc>
                <a:spcPct val="107000"/>
              </a:lnSpc>
              <a:spcAft>
                <a:spcPts val="800"/>
              </a:spcAft>
              <a:buSzPts val="1000"/>
              <a:buFont typeface="Symbol" panose="05050102010706020507" pitchFamily="18" charset="2"/>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sneaking or hiding food</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symptoms persist over a period of 3 months</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eating is not associated with the regular use of inappropriate compensatory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behaviors</a:t>
            </a:r>
            <a:r>
              <a:rPr lang="en-GB" sz="1100" dirty="0">
                <a:effectLst/>
                <a:latin typeface="Calibri" panose="020F0502020204030204" pitchFamily="34" charset="0"/>
                <a:ea typeface="Calibri" panose="020F0502020204030204" pitchFamily="34" charset="0"/>
                <a:cs typeface="Times New Roman" panose="02020603050405020304" pitchFamily="18" charset="0"/>
              </a:rPr>
              <a:t> (e.g., purging, fasting, excessive exercise) and does not occur exclusively during the course of anorexia nervosa or bulimia nervosa</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criteria were not officially adopted into the DSM-5, nor have they received much direct investigation through research. However, they are included here to highlight the uncertainty in the field about whether the current criteria can be applied to children and adolescents without adaptation.</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t>Children and adolescents with obesity are vulnerable to the development of eating disorders because obesity and eating disorders have several shared risk factors.  Disordered eating attitudes and behaviours, as precursors to eating disorders, are also elevated in children and adolescents with obesity.155 Although obesity treatment helps improve eating disorder symptoms, including binge eating and loss of control in most youth with obesity,143,144 a small number undergoing obesity treatment might develop an eating disorder during or after an intervention.143 Although whether this low risk of developing eating disorders differs in youth who do not present for clinical treatment remains unclear, it is an important consideration for clinicians providing obesity care. For over a decade, it has been recommended that there be screening of disordered eating attitudes and behaviours before obesity treatment,76,154 particularly with the use of dietary interventions,112 to identify undiagnosed eating disorders. However, guidance on how this should occur in practice is scarce. Screening tools that assess for binge eating disorder specifically in children156 and adolescents157 with obesity are available but a self-report screening tool to assess for the broad spectrum of eating disorders for those with obesity and with adequate diagnostic accuracy is lacking. Eating disorder symptoms should not prevent the provision of obesity care;158 rather,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DA9761C-AF25-4909-B57D-95C40D5A83FA}" type="slidenum">
              <a:rPr lang="en-GB" smtClean="0"/>
              <a:t>15</a:t>
            </a:fld>
            <a:endParaRPr lang="en-GB"/>
          </a:p>
        </p:txBody>
      </p:sp>
    </p:spTree>
    <p:extLst>
      <p:ext uri="{BB962C8B-B14F-4D97-AF65-F5344CB8AC3E}">
        <p14:creationId xmlns:p14="http://schemas.microsoft.com/office/powerpoint/2010/main" val="2879620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E0E0E"/>
                </a:solidFill>
                <a:effectLst/>
                <a:latin typeface="Lora" panose="020B0604020202020204" pitchFamily="2" charset="0"/>
              </a:rPr>
              <a:t>Guided self-help</a:t>
            </a:r>
          </a:p>
          <a:p>
            <a:pPr algn="l"/>
            <a:r>
              <a:rPr lang="en-GB" b="0" i="0" dirty="0">
                <a:solidFill>
                  <a:srgbClr val="0E0E0E"/>
                </a:solidFill>
                <a:effectLst/>
                <a:latin typeface="Inter"/>
              </a:rPr>
              <a:t>Children, young people and adults who have binge-eating disorder should be offered guided self-help. This means working through a book about binge eating, and having short sessions with a practitioner (such as a therapist) to check how you are doing. People generally have between 4 and 9 sessions that last about 20 minutes each. However, you and your practitioner should agree how many sessions to have and how long they will last, depending on what works for you.</a:t>
            </a:r>
          </a:p>
          <a:p>
            <a:endParaRPr lang="en-GB" dirty="0"/>
          </a:p>
          <a:p>
            <a:pPr algn="l"/>
            <a:r>
              <a:rPr lang="en-GB" b="0" i="0" dirty="0">
                <a:solidFill>
                  <a:srgbClr val="0E0E0E"/>
                </a:solidFill>
                <a:effectLst/>
                <a:latin typeface="Inter"/>
              </a:rPr>
              <a:t>Guided self-help may not be right for everyone, and if you don't feel it has helped after 4 weeks, you may be offered group sessions of cognitive behavioural therapy (CBT). This should take place in 16 weekly sessions over 4 months, each one lasting about 90 minutes. It should cover:</a:t>
            </a:r>
          </a:p>
          <a:p>
            <a:pPr algn="l">
              <a:buFont typeface="Arial" panose="020B0604020202020204" pitchFamily="34" charset="0"/>
              <a:buChar char="•"/>
            </a:pPr>
            <a:r>
              <a:rPr lang="en-GB" b="0" i="0" dirty="0">
                <a:solidFill>
                  <a:srgbClr val="0E0E0E"/>
                </a:solidFill>
                <a:effectLst/>
                <a:latin typeface="Inter"/>
              </a:rPr>
              <a:t>showing you how to plan your food intake every day</a:t>
            </a:r>
          </a:p>
          <a:p>
            <a:pPr algn="l">
              <a:buFont typeface="Arial" panose="020B0604020202020204" pitchFamily="34" charset="0"/>
              <a:buChar char="•"/>
            </a:pPr>
            <a:r>
              <a:rPr lang="en-GB" b="0" i="0" dirty="0">
                <a:solidFill>
                  <a:srgbClr val="0E0E0E"/>
                </a:solidFill>
                <a:effectLst/>
                <a:latin typeface="Inter"/>
              </a:rPr>
              <a:t>working out the triggers that make you binge</a:t>
            </a:r>
          </a:p>
          <a:p>
            <a:pPr algn="l">
              <a:buFont typeface="Arial" panose="020B0604020202020204" pitchFamily="34" charset="0"/>
              <a:buChar char="•"/>
            </a:pPr>
            <a:r>
              <a:rPr lang="en-GB" b="0" i="0" dirty="0">
                <a:solidFill>
                  <a:srgbClr val="0E0E0E"/>
                </a:solidFill>
                <a:effectLst/>
                <a:latin typeface="Inter"/>
              </a:rPr>
              <a:t>helping you to change negative beliefs about your body</a:t>
            </a:r>
          </a:p>
          <a:p>
            <a:pPr algn="l">
              <a:buFont typeface="Arial" panose="020B0604020202020204" pitchFamily="34" charset="0"/>
              <a:buChar char="•"/>
            </a:pPr>
            <a:r>
              <a:rPr lang="en-GB" b="0" i="0" dirty="0">
                <a:solidFill>
                  <a:srgbClr val="0E0E0E"/>
                </a:solidFill>
                <a:effectLst/>
                <a:latin typeface="Inter"/>
              </a:rPr>
              <a:t>helping you stick to your new eating habits (this is called relapse prevention).</a:t>
            </a:r>
          </a:p>
          <a:p>
            <a:pPr algn="l"/>
            <a:r>
              <a:rPr lang="en-GB" b="0" i="0" dirty="0">
                <a:solidFill>
                  <a:srgbClr val="0E0E0E"/>
                </a:solidFill>
                <a:effectLst/>
                <a:latin typeface="Inter"/>
              </a:rPr>
              <a:t>You may be offered individual CBT rather than group CBT. The treatments are similar but individual CBT involves having one-to-one sessions with your practitioner rather than group sessions.</a:t>
            </a:r>
          </a:p>
          <a:p>
            <a:endParaRPr lang="en-GB" dirty="0"/>
          </a:p>
        </p:txBody>
      </p:sp>
      <p:sp>
        <p:nvSpPr>
          <p:cNvPr id="4" name="Slide Number Placeholder 3"/>
          <p:cNvSpPr>
            <a:spLocks noGrp="1"/>
          </p:cNvSpPr>
          <p:nvPr>
            <p:ph type="sldNum" sz="quarter" idx="10"/>
          </p:nvPr>
        </p:nvSpPr>
        <p:spPr/>
        <p:txBody>
          <a:bodyPr/>
          <a:lstStyle/>
          <a:p>
            <a:fld id="{5DA9761C-AF25-4909-B57D-95C40D5A83FA}" type="slidenum">
              <a:rPr lang="en-GB" smtClean="0"/>
              <a:t>16</a:t>
            </a:fld>
            <a:endParaRPr lang="en-GB"/>
          </a:p>
        </p:txBody>
      </p:sp>
    </p:spTree>
    <p:extLst>
      <p:ext uri="{BB962C8B-B14F-4D97-AF65-F5344CB8AC3E}">
        <p14:creationId xmlns:p14="http://schemas.microsoft.com/office/powerpoint/2010/main" val="361239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17</a:t>
            </a:fld>
            <a:endParaRPr lang="en-GB"/>
          </a:p>
        </p:txBody>
      </p:sp>
    </p:spTree>
    <p:extLst>
      <p:ext uri="{BB962C8B-B14F-4D97-AF65-F5344CB8AC3E}">
        <p14:creationId xmlns:p14="http://schemas.microsoft.com/office/powerpoint/2010/main" val="423921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DA9761C-AF25-4909-B57D-95C40D5A83FA}" type="slidenum">
              <a:rPr lang="en-GB" smtClean="0"/>
              <a:t>18</a:t>
            </a:fld>
            <a:endParaRPr lang="en-GB"/>
          </a:p>
        </p:txBody>
      </p:sp>
    </p:spTree>
    <p:extLst>
      <p:ext uri="{BB962C8B-B14F-4D97-AF65-F5344CB8AC3E}">
        <p14:creationId xmlns:p14="http://schemas.microsoft.com/office/powerpoint/2010/main" val="1918272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19</a:t>
            </a:fld>
            <a:endParaRPr lang="en-GB"/>
          </a:p>
        </p:txBody>
      </p:sp>
    </p:spTree>
    <p:extLst>
      <p:ext uri="{BB962C8B-B14F-4D97-AF65-F5344CB8AC3E}">
        <p14:creationId xmlns:p14="http://schemas.microsoft.com/office/powerpoint/2010/main" val="185109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baseline="0"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2</a:t>
            </a:fld>
            <a:endParaRPr lang="en-GB"/>
          </a:p>
        </p:txBody>
      </p:sp>
    </p:spTree>
    <p:extLst>
      <p:ext uri="{BB962C8B-B14F-4D97-AF65-F5344CB8AC3E}">
        <p14:creationId xmlns:p14="http://schemas.microsoft.com/office/powerpoint/2010/main" val="3143771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20</a:t>
            </a:fld>
            <a:endParaRPr lang="en-GB"/>
          </a:p>
        </p:txBody>
      </p:sp>
    </p:spTree>
    <p:extLst>
      <p:ext uri="{BB962C8B-B14F-4D97-AF65-F5344CB8AC3E}">
        <p14:creationId xmlns:p14="http://schemas.microsoft.com/office/powerpoint/2010/main" val="971665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21</a:t>
            </a:fld>
            <a:endParaRPr lang="en-GB"/>
          </a:p>
        </p:txBody>
      </p:sp>
    </p:spTree>
    <p:extLst>
      <p:ext uri="{BB962C8B-B14F-4D97-AF65-F5344CB8AC3E}">
        <p14:creationId xmlns:p14="http://schemas.microsoft.com/office/powerpoint/2010/main" val="2555456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DA9761C-AF25-4909-B57D-95C40D5A83FA}" type="slidenum">
              <a:rPr lang="en-GB" smtClean="0"/>
              <a:t>22</a:t>
            </a:fld>
            <a:endParaRPr lang="en-GB"/>
          </a:p>
        </p:txBody>
      </p:sp>
    </p:spTree>
    <p:extLst>
      <p:ext uri="{BB962C8B-B14F-4D97-AF65-F5344CB8AC3E}">
        <p14:creationId xmlns:p14="http://schemas.microsoft.com/office/powerpoint/2010/main" val="59844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DA9761C-AF25-4909-B57D-95C40D5A83FA}" type="slidenum">
              <a:rPr lang="en-GB" smtClean="0"/>
              <a:t>23</a:t>
            </a:fld>
            <a:endParaRPr lang="en-GB"/>
          </a:p>
        </p:txBody>
      </p:sp>
    </p:spTree>
    <p:extLst>
      <p:ext uri="{BB962C8B-B14F-4D97-AF65-F5344CB8AC3E}">
        <p14:creationId xmlns:p14="http://schemas.microsoft.com/office/powerpoint/2010/main" val="1989454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24</a:t>
            </a:fld>
            <a:endParaRPr lang="en-GB"/>
          </a:p>
        </p:txBody>
      </p:sp>
    </p:spTree>
    <p:extLst>
      <p:ext uri="{BB962C8B-B14F-4D97-AF65-F5344CB8AC3E}">
        <p14:creationId xmlns:p14="http://schemas.microsoft.com/office/powerpoint/2010/main" val="145712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25</a:t>
            </a:fld>
            <a:endParaRPr lang="en-GB"/>
          </a:p>
        </p:txBody>
      </p:sp>
    </p:spTree>
    <p:extLst>
      <p:ext uri="{BB962C8B-B14F-4D97-AF65-F5344CB8AC3E}">
        <p14:creationId xmlns:p14="http://schemas.microsoft.com/office/powerpoint/2010/main" val="299524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3</a:t>
            </a:fld>
            <a:endParaRPr lang="en-GB"/>
          </a:p>
        </p:txBody>
      </p:sp>
    </p:spTree>
    <p:extLst>
      <p:ext uri="{BB962C8B-B14F-4D97-AF65-F5344CB8AC3E}">
        <p14:creationId xmlns:p14="http://schemas.microsoft.com/office/powerpoint/2010/main" val="394369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4</a:t>
            </a:fld>
            <a:endParaRPr lang="en-GB"/>
          </a:p>
        </p:txBody>
      </p:sp>
    </p:spTree>
    <p:extLst>
      <p:ext uri="{BB962C8B-B14F-4D97-AF65-F5344CB8AC3E}">
        <p14:creationId xmlns:p14="http://schemas.microsoft.com/office/powerpoint/2010/main" val="140252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aseline="0" dirty="0">
                <a:effectLst/>
                <a:latin typeface="Arial" panose="020B0604020202020204" pitchFamily="34" charset="0"/>
              </a:rPr>
              <a:t>. </a:t>
            </a:r>
          </a:p>
          <a:p>
            <a:pPr algn="just">
              <a:lnSpc>
                <a:spcPct val="115000"/>
              </a:lnSpc>
            </a:pPr>
            <a:endParaRPr lang="en-GB" sz="1200" b="0" i="0" baseline="0" dirty="0">
              <a:solidFill>
                <a:srgbClr val="000000"/>
              </a:solidFill>
              <a:effectLst/>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baseline="0" dirty="0"/>
          </a:p>
        </p:txBody>
      </p:sp>
      <p:sp>
        <p:nvSpPr>
          <p:cNvPr id="4" name="Slide Number Placeholder 3"/>
          <p:cNvSpPr>
            <a:spLocks noGrp="1"/>
          </p:cNvSpPr>
          <p:nvPr>
            <p:ph type="sldNum" sz="quarter" idx="10"/>
          </p:nvPr>
        </p:nvSpPr>
        <p:spPr/>
        <p:txBody>
          <a:bodyPr/>
          <a:lstStyle/>
          <a:p>
            <a:fld id="{5DA9761C-AF25-4909-B57D-95C40D5A83FA}" type="slidenum">
              <a:rPr lang="en-GB" smtClean="0"/>
              <a:t>5</a:t>
            </a:fld>
            <a:endParaRPr lang="en-GB"/>
          </a:p>
        </p:txBody>
      </p:sp>
    </p:spTree>
    <p:extLst>
      <p:ext uri="{BB962C8B-B14F-4D97-AF65-F5344CB8AC3E}">
        <p14:creationId xmlns:p14="http://schemas.microsoft.com/office/powerpoint/2010/main" val="3585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aseline="0" dirty="0"/>
              <a:t> </a:t>
            </a:r>
          </a:p>
        </p:txBody>
      </p:sp>
      <p:sp>
        <p:nvSpPr>
          <p:cNvPr id="4" name="Slide Number Placeholder 3"/>
          <p:cNvSpPr>
            <a:spLocks noGrp="1"/>
          </p:cNvSpPr>
          <p:nvPr>
            <p:ph type="sldNum" sz="quarter" idx="10"/>
          </p:nvPr>
        </p:nvSpPr>
        <p:spPr/>
        <p:txBody>
          <a:bodyPr/>
          <a:lstStyle/>
          <a:p>
            <a:fld id="{5DA9761C-AF25-4909-B57D-95C40D5A83FA}" type="slidenum">
              <a:rPr lang="en-GB" smtClean="0"/>
              <a:t>6</a:t>
            </a:fld>
            <a:endParaRPr lang="en-GB"/>
          </a:p>
        </p:txBody>
      </p:sp>
    </p:spTree>
    <p:extLst>
      <p:ext uri="{BB962C8B-B14F-4D97-AF65-F5344CB8AC3E}">
        <p14:creationId xmlns:p14="http://schemas.microsoft.com/office/powerpoint/2010/main" val="387903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800" dirty="0">
                <a:solidFill>
                  <a:srgbClr val="AEAAAA"/>
                </a:solidFill>
                <a:effectLst/>
                <a:latin typeface="Arial" panose="020B0604020202020204" pitchFamily="34" charset="0"/>
                <a:ea typeface="Calibri" panose="020F0502020204030204" pitchFamily="34" charset="0"/>
              </a:rPr>
              <a:t>As you all know childhood obesity is on the rise and one of the reasons for this rise is because the ci</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800" dirty="0">
              <a:solidFill>
                <a:srgbClr val="AEAAAA"/>
              </a:solidFill>
              <a:effectLst/>
              <a:latin typeface="Arial" panose="020B060402020202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800" dirty="0">
                <a:solidFill>
                  <a:srgbClr val="AEAAAA"/>
                </a:solidFill>
                <a:effectLst/>
                <a:latin typeface="Arial" panose="020B0604020202020204" pitchFamily="34" charset="0"/>
                <a:ea typeface="Calibri" panose="020F0502020204030204" pitchFamily="34" charset="0"/>
              </a:rPr>
              <a:t>Tier 1 weight management interventions are population level, public health interventions aimed at promoting healthy diet and activity behaviours to prevent the onset of excess weight. </a:t>
            </a:r>
            <a:r>
              <a:rPr lang="en-GB" sz="1800" dirty="0">
                <a:solidFill>
                  <a:srgbClr val="AEAAAA"/>
                </a:solidFill>
                <a:effectLst/>
                <a:highlight>
                  <a:srgbClr val="FFFF00"/>
                </a:highlight>
                <a:latin typeface="Arial" panose="020B0604020202020204" pitchFamily="34" charset="0"/>
                <a:ea typeface="Calibri" panose="020F0502020204030204" pitchFamily="34" charset="0"/>
              </a:rPr>
              <a:t>()</a:t>
            </a:r>
            <a:r>
              <a:rPr lang="en-GB" sz="1800" dirty="0">
                <a:solidFill>
                  <a:srgbClr val="AEAAAA"/>
                </a:solidFill>
                <a:effectLst/>
                <a:latin typeface="Arial" panose="020B0604020202020204" pitchFamily="34" charset="0"/>
                <a:ea typeface="Calibri" panose="020F0502020204030204" pitchFamily="34" charset="0"/>
              </a:rPr>
              <a:t>. Tier 1 interventions focus on reinforcement of healthy eating and physical activity messages and includes public health and national campaigns as seen in the government funded Change4life campaign.</a:t>
            </a:r>
            <a:endParaRPr lang="en-GB" sz="1800" baseline="0" dirty="0">
              <a:solidFill>
                <a:srgbClr val="AEAAAA"/>
              </a:solidFill>
              <a:effectLst/>
              <a:latin typeface="Arial" panose="020B0604020202020204" pitchFamily="34" charset="0"/>
            </a:endParaRPr>
          </a:p>
          <a:p>
            <a:pPr fontAlgn="base">
              <a:lnSpc>
                <a:spcPct val="150000"/>
              </a:lnSpc>
            </a:pPr>
            <a:r>
              <a:rPr lang="en-GB" sz="1800" b="1" i="1" u="none" strike="noStrike" dirty="0">
                <a:solidFill>
                  <a:srgbClr val="AEAAAA"/>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AEAAAA"/>
                </a:solidFill>
                <a:effectLst/>
                <a:latin typeface="Arial" panose="020B0604020202020204" pitchFamily="34" charset="0"/>
                <a:ea typeface="Calibri" panose="020F0502020204030204" pitchFamily="34" charset="0"/>
              </a:rPr>
              <a:t>Tier 2 services are delivered by local community weight management services, that provide multicomponent community-based diet, nutrition, lifestyle and behaviour change advice, normally in a group setting environment. Normally people can only access these services for a limited time period often only 12 weeks. </a:t>
            </a:r>
            <a:endParaRPr lang="en-GB" sz="1800" baseline="0" dirty="0">
              <a:solidFill>
                <a:srgbClr val="AEAAAA"/>
              </a:solidFill>
              <a:effectLst/>
              <a:latin typeface="Arial" panose="020B0604020202020204" pitchFamily="34" charset="0"/>
              <a:ea typeface="Calibri" panose="020F0502020204030204" pitchFamily="34" charset="0"/>
            </a:endParaRPr>
          </a:p>
          <a:p>
            <a:endParaRPr lang="en-GB"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baseline="0" dirty="0"/>
          </a:p>
        </p:txBody>
      </p:sp>
      <p:sp>
        <p:nvSpPr>
          <p:cNvPr id="4" name="Slide Number Placeholder 3"/>
          <p:cNvSpPr>
            <a:spLocks noGrp="1"/>
          </p:cNvSpPr>
          <p:nvPr>
            <p:ph type="sldNum" sz="quarter" idx="10"/>
          </p:nvPr>
        </p:nvSpPr>
        <p:spPr/>
        <p:txBody>
          <a:bodyPr/>
          <a:lstStyle/>
          <a:p>
            <a:fld id="{5DA9761C-AF25-4909-B57D-95C40D5A83FA}" type="slidenum">
              <a:rPr lang="en-GB" smtClean="0"/>
              <a:t>7</a:t>
            </a:fld>
            <a:endParaRPr lang="en-GB"/>
          </a:p>
        </p:txBody>
      </p:sp>
    </p:spTree>
    <p:extLst>
      <p:ext uri="{BB962C8B-B14F-4D97-AF65-F5344CB8AC3E}">
        <p14:creationId xmlns:p14="http://schemas.microsoft.com/office/powerpoint/2010/main" val="15627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DA9761C-AF25-4909-B57D-95C40D5A83FA}" type="slidenum">
              <a:rPr lang="en-GB" smtClean="0"/>
              <a:t>8</a:t>
            </a:fld>
            <a:endParaRPr lang="en-GB"/>
          </a:p>
        </p:txBody>
      </p:sp>
    </p:spTree>
    <p:extLst>
      <p:ext uri="{BB962C8B-B14F-4D97-AF65-F5344CB8AC3E}">
        <p14:creationId xmlns:p14="http://schemas.microsoft.com/office/powerpoint/2010/main" val="230358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The B2b programme is a fun and remote programme that teaches families of children between the ages of 4-11 years how to eat well and move more in an affordable and practical manner. </a:t>
            </a:r>
          </a:p>
          <a:p>
            <a:endParaRPr lang="en-GB" dirty="0"/>
          </a:p>
          <a:p>
            <a:r>
              <a:rPr lang="en-GB" dirty="0"/>
              <a:t>2) The programme was developed by dietitian in the Australia </a:t>
            </a:r>
          </a:p>
        </p:txBody>
      </p:sp>
      <p:sp>
        <p:nvSpPr>
          <p:cNvPr id="4" name="Slide Number Placeholder 3"/>
          <p:cNvSpPr>
            <a:spLocks noGrp="1"/>
          </p:cNvSpPr>
          <p:nvPr>
            <p:ph type="sldNum" sz="quarter" idx="10"/>
          </p:nvPr>
        </p:nvSpPr>
        <p:spPr/>
        <p:txBody>
          <a:bodyPr/>
          <a:lstStyle/>
          <a:p>
            <a:fld id="{5DA9761C-AF25-4909-B57D-95C40D5A83FA}" type="slidenum">
              <a:rPr lang="en-GB" smtClean="0"/>
              <a:t>9</a:t>
            </a:fld>
            <a:endParaRPr lang="en-GB"/>
          </a:p>
        </p:txBody>
      </p:sp>
    </p:spTree>
    <p:extLst>
      <p:ext uri="{BB962C8B-B14F-4D97-AF65-F5344CB8AC3E}">
        <p14:creationId xmlns:p14="http://schemas.microsoft.com/office/powerpoint/2010/main" val="253808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BBA6-180A-4953-94DB-B5D5C557135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0BE2EFB-CE63-47C9-9808-7A65C7E4CBB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A4DD34-7A5C-410E-BEF4-A052E3061A3C}"/>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5" name="Footer Placeholder 4">
            <a:extLst>
              <a:ext uri="{FF2B5EF4-FFF2-40B4-BE49-F238E27FC236}">
                <a16:creationId xmlns:a16="http://schemas.microsoft.com/office/drawing/2014/main" id="{A0A1FF1A-1111-424F-B554-227A57E5D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88D26-9D26-449F-992D-9A829881E5B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799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CDCC-603D-4DED-864D-A2178B93AD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4041A1-85B0-4BD8-9DFB-EA811C77BB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3AA13-5200-4019-9572-D90460508E9F}"/>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5" name="Footer Placeholder 4">
            <a:extLst>
              <a:ext uri="{FF2B5EF4-FFF2-40B4-BE49-F238E27FC236}">
                <a16:creationId xmlns:a16="http://schemas.microsoft.com/office/drawing/2014/main" id="{C6283109-D65F-4985-AD5F-9362081D3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596B5-4C35-4821-B4A8-0525CE5E78F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00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B7B98-716F-4C2D-9FA6-C8E7780BF758}"/>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75F185-25D4-4057-AEE8-5C14FBDB250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AE021-860A-4168-BB57-CCB8FABFC1D4}"/>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5" name="Footer Placeholder 4">
            <a:extLst>
              <a:ext uri="{FF2B5EF4-FFF2-40B4-BE49-F238E27FC236}">
                <a16:creationId xmlns:a16="http://schemas.microsoft.com/office/drawing/2014/main" id="{9BDF49CF-05CD-4B26-936A-345F673CA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04B3A-23F8-4A99-9312-B7C144688A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677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61F8-02FB-446D-98AB-C817E359F2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558F81-2E8B-4FB0-A31F-625F6A6E6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3ACD3-532E-489C-8764-908D926F4733}"/>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5" name="Footer Placeholder 4">
            <a:extLst>
              <a:ext uri="{FF2B5EF4-FFF2-40B4-BE49-F238E27FC236}">
                <a16:creationId xmlns:a16="http://schemas.microsoft.com/office/drawing/2014/main" id="{6ED9D46A-1602-4FBA-BE7A-90BDA6387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13416-8AE6-4526-A37A-0C9E9032762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95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266C-0754-4391-9495-299A9D2112D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E0C2C4-B2CB-4A7B-AE5E-670EC1348BF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25BEE-AF94-4707-9255-46A6150E323A}"/>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5" name="Footer Placeholder 4">
            <a:extLst>
              <a:ext uri="{FF2B5EF4-FFF2-40B4-BE49-F238E27FC236}">
                <a16:creationId xmlns:a16="http://schemas.microsoft.com/office/drawing/2014/main" id="{0495B432-C888-48DE-B713-30AA28CE7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9834A-756D-4142-97AC-39C9B7D90E8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202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83C8-3475-4A55-AFA6-A2A9D31E1B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317F27-D032-4F53-A765-D06D0E124DA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ADED66-138D-41DF-85FD-869E06751A1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B2657A-219F-4FEB-AEE5-27997BE942F5}"/>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6" name="Footer Placeholder 5">
            <a:extLst>
              <a:ext uri="{FF2B5EF4-FFF2-40B4-BE49-F238E27FC236}">
                <a16:creationId xmlns:a16="http://schemas.microsoft.com/office/drawing/2014/main" id="{EF5EF6D5-ACFC-4ACD-99F7-4B019F5C4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590D5-3EA5-464A-BC5A-7AF09762DD8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861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050F-7780-485A-A486-BE9B8AD64E21}"/>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A1087D-8200-4233-97C9-FB294CC5ABB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E6487-8775-4E9F-B8D7-B41DF6E9C0E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7D5525-9060-4664-A447-3ECD4A7A9AA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5C05C-489D-4115-B711-62E7920EA2A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71D2D2-CD2F-4449-8487-DDA1A8555FA9}"/>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8" name="Footer Placeholder 7">
            <a:extLst>
              <a:ext uri="{FF2B5EF4-FFF2-40B4-BE49-F238E27FC236}">
                <a16:creationId xmlns:a16="http://schemas.microsoft.com/office/drawing/2014/main" id="{DB841261-E5DB-43D9-8B83-00D495ED0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96F783-C334-4ACB-8BC1-4C331581126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961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659-4265-48DA-A724-8C49479469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329393-2961-4161-93FD-4D22E8A44326}"/>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4" name="Footer Placeholder 3">
            <a:extLst>
              <a:ext uri="{FF2B5EF4-FFF2-40B4-BE49-F238E27FC236}">
                <a16:creationId xmlns:a16="http://schemas.microsoft.com/office/drawing/2014/main" id="{76ADF79E-25D6-41FF-9342-42573F0CC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9B166D-44D8-4583-9A15-8CA7144FD34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936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83951-ABE6-4839-86B3-427FEC053260}"/>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3" name="Footer Placeholder 2">
            <a:extLst>
              <a:ext uri="{FF2B5EF4-FFF2-40B4-BE49-F238E27FC236}">
                <a16:creationId xmlns:a16="http://schemas.microsoft.com/office/drawing/2014/main" id="{F8A339EA-B9E2-4297-B864-AD8FECDFAA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9DB1F-29CA-4EDD-9B3B-A926ABF23DC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653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2EEC-550A-474A-8F56-4C963CB6758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C7B0E-2F92-4F71-902B-652DBDC359C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1B84C2-B86E-4286-998A-B7F0206C3E6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9268670-A965-4CA6-B245-DC37EAB63E51}"/>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6" name="Footer Placeholder 5">
            <a:extLst>
              <a:ext uri="{FF2B5EF4-FFF2-40B4-BE49-F238E27FC236}">
                <a16:creationId xmlns:a16="http://schemas.microsoft.com/office/drawing/2014/main" id="{597F86E7-1779-4A28-90F3-6F40F1A98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A4E53-BD8A-4827-A6CE-16D2796AE0E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344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125C-D31D-472C-AF03-6CD08816D94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C964D0-BD78-4BAE-BD5F-218D73DA17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23C804D-5D51-4285-9723-38E1E66BC73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FBCB22-43C3-44FC-943C-DA07F4D5F54B}"/>
              </a:ext>
            </a:extLst>
          </p:cNvPr>
          <p:cNvSpPr>
            <a:spLocks noGrp="1"/>
          </p:cNvSpPr>
          <p:nvPr>
            <p:ph type="dt" sz="half" idx="10"/>
          </p:nvPr>
        </p:nvSpPr>
        <p:spPr/>
        <p:txBody>
          <a:bodyPr/>
          <a:lstStyle/>
          <a:p>
            <a:fld id="{1D8BD707-D9CF-40AE-B4C6-C98DA3205C09}" type="datetimeFigureOut">
              <a:rPr lang="en-US" smtClean="0"/>
              <a:pPr/>
              <a:t>1/25/23</a:t>
            </a:fld>
            <a:endParaRPr lang="en-US"/>
          </a:p>
        </p:txBody>
      </p:sp>
      <p:sp>
        <p:nvSpPr>
          <p:cNvPr id="6" name="Footer Placeholder 5">
            <a:extLst>
              <a:ext uri="{FF2B5EF4-FFF2-40B4-BE49-F238E27FC236}">
                <a16:creationId xmlns:a16="http://schemas.microsoft.com/office/drawing/2014/main" id="{D549518F-B820-4C3A-A0B3-F992A721E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C9C66-EF59-46D4-A784-66E3FEB8C36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981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3EB95-BC6D-4599-82C9-8C02DBDF992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342D43-1EF8-45D5-B7F6-8D25226ED8B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AEB27-56ED-454C-8F14-B14689DB15C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1/25/23</a:t>
            </a:fld>
            <a:endParaRPr lang="en-US"/>
          </a:p>
        </p:txBody>
      </p:sp>
      <p:sp>
        <p:nvSpPr>
          <p:cNvPr id="5" name="Footer Placeholder 4">
            <a:extLst>
              <a:ext uri="{FF2B5EF4-FFF2-40B4-BE49-F238E27FC236}">
                <a16:creationId xmlns:a16="http://schemas.microsoft.com/office/drawing/2014/main" id="{C5CAA087-6A35-4D85-994A-A2823693A26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BFA834-5BC0-454B-BD40-831274213E5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28393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nice.org.uk/guidance/ng69/ifp/chapter/Other-eating-disorder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doi.org/10.3390/nu1312432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9D6E3-BDAA-4A1F-BACD-03CBEA51B602}"/>
              </a:ext>
            </a:extLst>
          </p:cNvPr>
          <p:cNvPicPr>
            <a:picLocks noChangeAspect="1"/>
          </p:cNvPicPr>
          <p:nvPr/>
        </p:nvPicPr>
        <p:blipFill rotWithShape="1">
          <a:blip r:embed="rId3"/>
          <a:srcRect l="49446" r="504"/>
          <a:stretch/>
        </p:blipFill>
        <p:spPr>
          <a:xfrm>
            <a:off x="4547846" y="1914525"/>
            <a:ext cx="4576457" cy="2381250"/>
          </a:xfrm>
          <a:prstGeom prst="rect">
            <a:avLst/>
          </a:prstGeom>
        </p:spPr>
      </p:pic>
      <p:pic>
        <p:nvPicPr>
          <p:cNvPr id="5" name="Picture 4">
            <a:extLst>
              <a:ext uri="{FF2B5EF4-FFF2-40B4-BE49-F238E27FC236}">
                <a16:creationId xmlns:a16="http://schemas.microsoft.com/office/drawing/2014/main" id="{22568451-4C43-4C23-B9E5-2EB1F383C2C5}"/>
              </a:ext>
            </a:extLst>
          </p:cNvPr>
          <p:cNvPicPr>
            <a:picLocks noChangeAspect="1"/>
          </p:cNvPicPr>
          <p:nvPr/>
        </p:nvPicPr>
        <p:blipFill rotWithShape="1">
          <a:blip r:embed="rId4"/>
          <a:srcRect t="6691" r="11692" b="17280"/>
          <a:stretch/>
        </p:blipFill>
        <p:spPr>
          <a:xfrm>
            <a:off x="19697" y="1733550"/>
            <a:ext cx="3995057" cy="2381250"/>
          </a:xfrm>
          <a:prstGeom prst="rect">
            <a:avLst/>
          </a:prstGeom>
        </p:spPr>
      </p:pic>
      <p:sp>
        <p:nvSpPr>
          <p:cNvPr id="2" name="Title 1"/>
          <p:cNvSpPr>
            <a:spLocks noGrp="1"/>
          </p:cNvSpPr>
          <p:nvPr>
            <p:ph type="ctrTitle"/>
          </p:nvPr>
        </p:nvSpPr>
        <p:spPr>
          <a:xfrm>
            <a:off x="-4458" y="13856"/>
            <a:ext cx="9144001" cy="1900669"/>
          </a:xfrm>
          <a:solidFill>
            <a:schemeClr val="accent1"/>
          </a:solidFill>
        </p:spPr>
        <p:txBody>
          <a:bodyPr>
            <a:normAutofit fontScale="90000"/>
          </a:bodyPr>
          <a:lstStyle/>
          <a:p>
            <a:br>
              <a:rPr lang="en-PH" sz="2700" b="1" dirty="0">
                <a:solidFill>
                  <a:schemeClr val="bg1"/>
                </a:solidFill>
                <a:latin typeface="Arial" panose="020B0604020202020204" pitchFamily="34" charset="0"/>
                <a:cs typeface="Arial" panose="020B0604020202020204" pitchFamily="34" charset="0"/>
              </a:rPr>
            </a:br>
            <a:br>
              <a:rPr lang="en-PH" sz="2700" b="1" dirty="0">
                <a:solidFill>
                  <a:schemeClr val="bg1"/>
                </a:solidFill>
                <a:latin typeface="Arial" panose="020B0604020202020204" pitchFamily="34" charset="0"/>
                <a:cs typeface="Arial" panose="020B0604020202020204" pitchFamily="34" charset="0"/>
              </a:rPr>
            </a:br>
            <a:br>
              <a:rPr lang="en-PH" sz="2700" b="1" dirty="0">
                <a:solidFill>
                  <a:schemeClr val="bg1"/>
                </a:solidFill>
                <a:latin typeface="Arial" panose="020B0604020202020204" pitchFamily="34" charset="0"/>
                <a:cs typeface="Arial" panose="020B0604020202020204" pitchFamily="34" charset="0"/>
              </a:rPr>
            </a:br>
            <a:r>
              <a:rPr lang="en-PH" sz="2700" b="1" cap="all" dirty="0">
                <a:solidFill>
                  <a:schemeClr val="bg1"/>
                </a:solidFill>
                <a:latin typeface="Arial" panose="020B0604020202020204" pitchFamily="34" charset="0"/>
                <a:cs typeface="Arial" panose="020B0604020202020204" pitchFamily="34" charset="0"/>
              </a:rPr>
              <a:t>Managing Eating Disorders in children with  Obesity: time For New intervention service models.</a:t>
            </a:r>
            <a:br>
              <a:rPr lang="en-PH" sz="2700" b="1" cap="all" dirty="0">
                <a:solidFill>
                  <a:schemeClr val="bg1"/>
                </a:solidFill>
                <a:latin typeface="Arial" panose="020B0604020202020204" pitchFamily="34" charset="0"/>
                <a:cs typeface="Arial" panose="020B0604020202020204" pitchFamily="34" charset="0"/>
              </a:rPr>
            </a:br>
            <a:endParaRPr lang="en-PH" sz="27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08915E1-7406-4926-99A7-52CC0384BDA8}"/>
              </a:ext>
            </a:extLst>
          </p:cNvPr>
          <p:cNvSpPr txBox="1"/>
          <p:nvPr/>
        </p:nvSpPr>
        <p:spPr>
          <a:xfrm>
            <a:off x="630382" y="4552950"/>
            <a:ext cx="8513618" cy="369332"/>
          </a:xfrm>
          <a:prstGeom prst="rect">
            <a:avLst/>
          </a:prstGeom>
          <a:noFill/>
        </p:spPr>
        <p:txBody>
          <a:bodyPr wrap="square" rtlCol="0">
            <a:spAutoFit/>
          </a:bodyPr>
          <a:lstStyle/>
          <a:p>
            <a:pPr algn="ctr"/>
            <a:r>
              <a:rPr lang="en-GB" b="1" dirty="0">
                <a:solidFill>
                  <a:schemeClr val="bg1">
                    <a:lumMod val="50000"/>
                  </a:schemeClr>
                </a:solidFill>
                <a:latin typeface="Arial" panose="020B0604020202020204" pitchFamily="34" charset="0"/>
                <a:cs typeface="Arial" panose="020B0604020202020204" pitchFamily="34" charset="0"/>
              </a:rPr>
              <a:t>Shirley </a:t>
            </a:r>
            <a:r>
              <a:rPr lang="en-GB" b="1" dirty="0" err="1">
                <a:solidFill>
                  <a:schemeClr val="bg1">
                    <a:lumMod val="50000"/>
                  </a:schemeClr>
                </a:solidFill>
                <a:latin typeface="Arial" panose="020B0604020202020204" pitchFamily="34" charset="0"/>
                <a:cs typeface="Arial" panose="020B0604020202020204" pitchFamily="34" charset="0"/>
              </a:rPr>
              <a:t>Adu</a:t>
            </a:r>
            <a:r>
              <a:rPr lang="en-GB" b="1" dirty="0">
                <a:solidFill>
                  <a:schemeClr val="bg1">
                    <a:lumMod val="50000"/>
                  </a:schemeClr>
                </a:solidFill>
                <a:latin typeface="Arial" panose="020B0604020202020204" pitchFamily="34" charset="0"/>
                <a:cs typeface="Arial" panose="020B0604020202020204" pitchFamily="34" charset="0"/>
              </a:rPr>
              <a:t> RD (PhD Student Leeds Beckett University)</a:t>
            </a:r>
          </a:p>
        </p:txBody>
      </p:sp>
    </p:spTree>
    <p:extLst>
      <p:ext uri="{BB962C8B-B14F-4D97-AF65-F5344CB8AC3E}">
        <p14:creationId xmlns:p14="http://schemas.microsoft.com/office/powerpoint/2010/main" val="8380878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994172"/>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B2B Australian Trial Results </a:t>
            </a:r>
          </a:p>
        </p:txBody>
      </p:sp>
      <p:sp>
        <p:nvSpPr>
          <p:cNvPr id="23" name="TextBox 22">
            <a:extLst>
              <a:ext uri="{FF2B5EF4-FFF2-40B4-BE49-F238E27FC236}">
                <a16:creationId xmlns:a16="http://schemas.microsoft.com/office/drawing/2014/main" id="{AE5860B1-436E-4C61-9860-C3D988A57D97}"/>
              </a:ext>
            </a:extLst>
          </p:cNvPr>
          <p:cNvSpPr txBox="1"/>
          <p:nvPr/>
        </p:nvSpPr>
        <p:spPr>
          <a:xfrm>
            <a:off x="0" y="1006406"/>
            <a:ext cx="9144000" cy="4062651"/>
          </a:xfrm>
          <a:prstGeom prst="rect">
            <a:avLst/>
          </a:prstGeom>
          <a:noFill/>
        </p:spPr>
        <p:txBody>
          <a:bodyPr wrap="square" rtlCol="0">
            <a:spAutoFit/>
          </a:bodyPr>
          <a:lstStyle/>
          <a:p>
            <a:r>
              <a:rPr lang="en-GB" sz="2000" b="1" dirty="0">
                <a:solidFill>
                  <a:schemeClr val="accent1">
                    <a:lumMod val="75000"/>
                  </a:schemeClr>
                </a:solidFill>
                <a:latin typeface="Arial" panose="020B0604020202020204" pitchFamily="34" charset="0"/>
                <a:cs typeface="Arial" panose="020B0604020202020204" pitchFamily="34" charset="0"/>
              </a:rPr>
              <a:t>Back2Basics pilot study Chi et. al (2019). </a:t>
            </a:r>
          </a:p>
          <a:p>
            <a:endParaRPr lang="en-GB" sz="2000" b="1" u="sng" dirty="0">
              <a:solidFill>
                <a:schemeClr val="accent1">
                  <a:lumMod val="75000"/>
                </a:schemeClr>
              </a:solidFill>
              <a:latin typeface="Arial" panose="020B0604020202020204" pitchFamily="34" charset="0"/>
              <a:cs typeface="Arial" panose="020B0604020202020204" pitchFamily="34" charset="0"/>
            </a:endParaRPr>
          </a:p>
          <a:p>
            <a:pPr marL="342900" indent="-342900">
              <a:buAutoNum type="arabicParenR"/>
            </a:pPr>
            <a:r>
              <a:rPr lang="en-GB" sz="2000" b="1" u="sng" dirty="0">
                <a:solidFill>
                  <a:schemeClr val="accent1">
                    <a:lumMod val="75000"/>
                  </a:schemeClr>
                </a:solidFill>
                <a:latin typeface="Arial" panose="020B0604020202020204" pitchFamily="34" charset="0"/>
                <a:cs typeface="Arial" panose="020B0604020202020204" pitchFamily="34" charset="0"/>
              </a:rPr>
              <a:t>Improved dietary intake: </a:t>
            </a:r>
          </a:p>
          <a:p>
            <a:r>
              <a:rPr lang="en-GB" sz="2000" b="1" dirty="0">
                <a:solidFill>
                  <a:schemeClr val="accent1">
                    <a:lumMod val="75000"/>
                  </a:schemeClr>
                </a:solidFill>
                <a:latin typeface="Arial" panose="020B0604020202020204" pitchFamily="34" charset="0"/>
                <a:cs typeface="Arial" panose="020B0604020202020204" pitchFamily="34" charset="0"/>
              </a:rPr>
              <a:t>↓ percentage energy from energy dense nutrient poor food (-11%E; p¼.038) and ↑ percentage energy from nutrient-rich core food (þ11%E; p¼.045). </a:t>
            </a:r>
          </a:p>
          <a:p>
            <a:endParaRPr lang="en-GB" sz="2000" b="1" dirty="0">
              <a:solidFill>
                <a:schemeClr val="accent1">
                  <a:lumMod val="75000"/>
                </a:schemeClr>
              </a:solidFill>
              <a:latin typeface="Arial" panose="020B0604020202020204" pitchFamily="34" charset="0"/>
              <a:cs typeface="Arial" panose="020B0604020202020204" pitchFamily="34" charset="0"/>
            </a:endParaRPr>
          </a:p>
          <a:p>
            <a:r>
              <a:rPr lang="en-GB" sz="2000" b="1" u="sng" dirty="0">
                <a:solidFill>
                  <a:schemeClr val="accent1">
                    <a:lumMod val="75000"/>
                  </a:schemeClr>
                </a:solidFill>
                <a:latin typeface="Arial" panose="020B0604020202020204" pitchFamily="34" charset="0"/>
                <a:cs typeface="Arial" panose="020B0604020202020204" pitchFamily="34" charset="0"/>
              </a:rPr>
              <a:t>2) Weight maintenance </a:t>
            </a:r>
          </a:p>
          <a:p>
            <a:r>
              <a:rPr lang="en-GB" sz="2000" b="1" dirty="0">
                <a:solidFill>
                  <a:schemeClr val="accent1">
                    <a:lumMod val="75000"/>
                  </a:schemeClr>
                </a:solidFill>
                <a:latin typeface="Arial" panose="020B0604020202020204" pitchFamily="34" charset="0"/>
                <a:cs typeface="Arial" panose="020B0604020202020204" pitchFamily="34" charset="0"/>
              </a:rPr>
              <a:t>Children maintained their BMI and waist circumference at week 12. </a:t>
            </a:r>
          </a:p>
          <a:p>
            <a:endParaRPr lang="en-GB" sz="2000" b="1" dirty="0">
              <a:solidFill>
                <a:schemeClr val="accent1">
                  <a:lumMod val="75000"/>
                </a:schemeClr>
              </a:solidFill>
              <a:latin typeface="Arial" panose="020B0604020202020204" pitchFamily="34" charset="0"/>
              <a:cs typeface="Arial" panose="020B0604020202020204" pitchFamily="34" charset="0"/>
            </a:endParaRPr>
          </a:p>
          <a:p>
            <a:r>
              <a:rPr lang="en-GB" sz="2000" b="1" dirty="0">
                <a:solidFill>
                  <a:schemeClr val="accent1">
                    <a:lumMod val="75000"/>
                  </a:schemeClr>
                </a:solidFill>
                <a:latin typeface="Arial" panose="020B0604020202020204" pitchFamily="34" charset="0"/>
                <a:cs typeface="Arial" panose="020B0604020202020204" pitchFamily="34" charset="0"/>
              </a:rPr>
              <a:t>3) </a:t>
            </a:r>
            <a:r>
              <a:rPr lang="en-GB" sz="2000" b="1" u="sng" dirty="0">
                <a:solidFill>
                  <a:schemeClr val="accent1">
                    <a:lumMod val="75000"/>
                  </a:schemeClr>
                </a:solidFill>
                <a:latin typeface="Arial" panose="020B0604020202020204" pitchFamily="34" charset="0"/>
                <a:cs typeface="Arial" panose="020B0604020202020204" pitchFamily="34" charset="0"/>
              </a:rPr>
              <a:t>Increased retention rates </a:t>
            </a:r>
          </a:p>
          <a:p>
            <a:r>
              <a:rPr lang="en-GB" sz="2000" b="1" dirty="0">
                <a:solidFill>
                  <a:schemeClr val="accent1">
                    <a:lumMod val="75000"/>
                  </a:schemeClr>
                </a:solidFill>
                <a:latin typeface="Arial" panose="020B0604020202020204" pitchFamily="34" charset="0"/>
                <a:cs typeface="Arial" panose="020B0604020202020204" pitchFamily="34" charset="0"/>
              </a:rPr>
              <a:t>B2B=78% at week 12, vs average rates of 27%- 73% (Newson, 2013). </a:t>
            </a:r>
          </a:p>
          <a:p>
            <a:endParaRPr lang="en-GB" b="1" u="sng"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83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6306"/>
          </a:xfrm>
          <a:solidFill>
            <a:schemeClr val="accent1"/>
          </a:solidFill>
        </p:spPr>
        <p:txBody>
          <a:bodyPr>
            <a:normAutofit fontScale="90000"/>
          </a:bodyPr>
          <a:lstStyle/>
          <a:p>
            <a:pPr algn="ctr"/>
            <a:br>
              <a:rPr lang="en-PH" sz="3200" b="1" dirty="0">
                <a:solidFill>
                  <a:schemeClr val="bg1"/>
                </a:solidFill>
                <a:latin typeface="Arial"/>
                <a:cs typeface="Arial"/>
              </a:rPr>
            </a:br>
            <a:r>
              <a:rPr lang="en-PH" sz="3200" b="1" dirty="0">
                <a:solidFill>
                  <a:schemeClr val="bg1"/>
                </a:solidFill>
                <a:latin typeface="Arial"/>
                <a:cs typeface="Arial"/>
              </a:rPr>
              <a:t>B2BUK PhD trial aims </a:t>
            </a:r>
            <a:br>
              <a:rPr lang="en-PH" sz="3200" b="1" dirty="0">
                <a:solidFill>
                  <a:schemeClr val="bg1"/>
                </a:solidFill>
                <a:latin typeface="Arial"/>
                <a:cs typeface="Arial"/>
              </a:rPr>
            </a:br>
            <a:endParaRPr lang="en-US" dirty="0">
              <a:solidFill>
                <a:schemeClr val="bg1"/>
              </a:solidFill>
            </a:endParaRPr>
          </a:p>
        </p:txBody>
      </p:sp>
      <p:sp>
        <p:nvSpPr>
          <p:cNvPr id="3" name="Content Placeholder 2"/>
          <p:cNvSpPr>
            <a:spLocks noGrp="1"/>
          </p:cNvSpPr>
          <p:nvPr>
            <p:ph idx="1"/>
          </p:nvPr>
        </p:nvSpPr>
        <p:spPr>
          <a:xfrm>
            <a:off x="-33338" y="1372152"/>
            <a:ext cx="9144000" cy="3663551"/>
          </a:xfrm>
        </p:spPr>
        <p:txBody>
          <a:bodyPr vert="horz" lIns="91440" tIns="45720" rIns="91440" bIns="45720" rtlCol="0" anchor="t">
            <a:normAutofit/>
          </a:bodyPr>
          <a:lstStyle/>
          <a:p>
            <a:pPr marL="0" indent="0">
              <a:buNone/>
            </a:pPr>
            <a:endParaRPr lang="en-PH" sz="2800" b="1" dirty="0">
              <a:solidFill>
                <a:schemeClr val="bg1">
                  <a:lumMod val="50000"/>
                </a:schemeClr>
              </a:solidFill>
              <a:latin typeface="Arial" panose="020B0604020202020204" pitchFamily="34" charset="0"/>
              <a:cs typeface="Arial" panose="020B0604020202020204" pitchFamily="34" charset="0"/>
            </a:endParaRPr>
          </a:p>
          <a:p>
            <a:pPr>
              <a:lnSpc>
                <a:spcPct val="107000"/>
              </a:lnSpc>
              <a:spcAft>
                <a:spcPts val="800"/>
              </a:spcAft>
            </a:pPr>
            <a:r>
              <a:rPr lang="en-GB" sz="28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Adapt B2B for 4-11 year olds in North Yorkshire.</a:t>
            </a:r>
          </a:p>
          <a:p>
            <a:pPr>
              <a:lnSpc>
                <a:spcPct val="107000"/>
              </a:lnSpc>
              <a:spcAft>
                <a:spcPts val="800"/>
              </a:spcAft>
            </a:pPr>
            <a:r>
              <a:rPr lang="en-GB" sz="28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Test the feasibility and acceptability of B2B using pre and post intervention study. </a:t>
            </a:r>
          </a:p>
          <a:p>
            <a:pPr>
              <a:lnSpc>
                <a:spcPct val="107000"/>
              </a:lnSpc>
              <a:spcAft>
                <a:spcPts val="800"/>
              </a:spcAft>
            </a:pPr>
            <a:r>
              <a:rPr lang="en-GB" sz="28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Randomise Control Trial and roll out. </a:t>
            </a:r>
          </a:p>
          <a:p>
            <a:pPr marL="0" indent="0" algn="ctr">
              <a:buNone/>
            </a:pPr>
            <a:endParaRPr lang="en-PH" sz="2800" b="1" dirty="0">
              <a:solidFill>
                <a:schemeClr val="bg1">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C4E96B0-4886-42DC-99B8-34E5E478762C}"/>
              </a:ext>
            </a:extLst>
          </p:cNvPr>
          <p:cNvPicPr>
            <a:picLocks noChangeAspect="1"/>
          </p:cNvPicPr>
          <p:nvPr/>
        </p:nvPicPr>
        <p:blipFill>
          <a:blip r:embed="rId3"/>
          <a:stretch>
            <a:fillRect/>
          </a:stretch>
        </p:blipFill>
        <p:spPr>
          <a:xfrm>
            <a:off x="-7144" y="926306"/>
            <a:ext cx="2194750" cy="883997"/>
          </a:xfrm>
          <a:prstGeom prst="rect">
            <a:avLst/>
          </a:prstGeom>
        </p:spPr>
      </p:pic>
      <p:pic>
        <p:nvPicPr>
          <p:cNvPr id="5" name="Picture 4">
            <a:extLst>
              <a:ext uri="{FF2B5EF4-FFF2-40B4-BE49-F238E27FC236}">
                <a16:creationId xmlns:a16="http://schemas.microsoft.com/office/drawing/2014/main" id="{2933F500-D3D3-4A48-AF1A-8387E12344A3}"/>
              </a:ext>
            </a:extLst>
          </p:cNvPr>
          <p:cNvPicPr>
            <a:picLocks noChangeAspect="1"/>
          </p:cNvPicPr>
          <p:nvPr/>
        </p:nvPicPr>
        <p:blipFill>
          <a:blip r:embed="rId4"/>
          <a:stretch>
            <a:fillRect/>
          </a:stretch>
        </p:blipFill>
        <p:spPr>
          <a:xfrm>
            <a:off x="6687099" y="926306"/>
            <a:ext cx="2456901" cy="707197"/>
          </a:xfrm>
          <a:prstGeom prst="rect">
            <a:avLst/>
          </a:prstGeom>
        </p:spPr>
      </p:pic>
    </p:spTree>
    <p:extLst>
      <p:ext uri="{BB962C8B-B14F-4D97-AF65-F5344CB8AC3E}">
        <p14:creationId xmlns:p14="http://schemas.microsoft.com/office/powerpoint/2010/main" val="6584999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B2B trial evaluations </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00100"/>
            <a:ext cx="9144000" cy="5016758"/>
          </a:xfrm>
          <a:prstGeom prst="rect">
            <a:avLst/>
          </a:prstGeom>
          <a:solidFill>
            <a:schemeClr val="bg1"/>
          </a:solidFill>
        </p:spPr>
        <p:txBody>
          <a:bodyPr wrap="square" rtlCol="0">
            <a:spAutoFit/>
          </a:bodyPr>
          <a:lstStyle/>
          <a:p>
            <a:pPr algn="l"/>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Tier</a:t>
            </a:r>
            <a:r>
              <a:rPr lang="en-GB" b="1" i="0" u="none" strike="noStrike" dirty="0">
                <a:solidFill>
                  <a:schemeClr val="accent1">
                    <a:lumMod val="75000"/>
                  </a:schemeClr>
                </a:solidFill>
                <a:latin typeface="Arial" panose="020B0604020202020204" pitchFamily="34" charset="0"/>
                <a:cs typeface="Arial" panose="020B0604020202020204" pitchFamily="34" charset="0"/>
              </a:rPr>
              <a:t> 2 components not addressing eating disorders and disordered eating behaviours in childhood obesity. </a:t>
            </a:r>
            <a:endParaRPr lang="en-GB" b="1" i="0" u="none" strike="noStrike" baseline="0" dirty="0">
              <a:solidFill>
                <a:schemeClr val="accent1">
                  <a:lumMod val="75000"/>
                </a:schemeClr>
              </a:solidFill>
              <a:latin typeface="Arial" panose="020B0604020202020204" pitchFamily="34" charset="0"/>
              <a:cs typeface="Arial" panose="020B0604020202020204" pitchFamily="34" charset="0"/>
            </a:endParaRPr>
          </a:p>
          <a:p>
            <a:pPr algn="l"/>
            <a:endParaRPr lang="en-GB" b="1" i="0" u="none" strike="noStrike" baseline="0" dirty="0">
              <a:solidFill>
                <a:schemeClr val="accent1">
                  <a:lumMod val="75000"/>
                </a:schemeClr>
              </a:solidFill>
              <a:latin typeface="Arial" panose="020B0604020202020204" pitchFamily="34" charset="0"/>
              <a:cs typeface="Arial" panose="020B0604020202020204" pitchFamily="34" charset="0"/>
            </a:endParaRPr>
          </a:p>
          <a:p>
            <a:pPr algn="l"/>
            <a:r>
              <a:rPr lang="en-US" b="1" dirty="0">
                <a:solidFill>
                  <a:schemeClr val="accent1">
                    <a:lumMod val="75000"/>
                  </a:schemeClr>
                </a:solidFill>
                <a:latin typeface="Arial" panose="020B0604020202020204" pitchFamily="34" charset="0"/>
                <a:cs typeface="Arial" panose="020B0604020202020204" pitchFamily="34" charset="0"/>
              </a:rPr>
              <a:t>8 children presented with Eating disorders and disordered eating behaviors. </a:t>
            </a:r>
          </a:p>
          <a:p>
            <a:pPr marL="800100" lvl="1" indent="-342900">
              <a:buFont typeface="+mj-lt"/>
              <a:buAutoNum type="alphaLcParenR"/>
            </a:pPr>
            <a:r>
              <a:rPr lang="en-US" b="1" dirty="0">
                <a:solidFill>
                  <a:schemeClr val="accent1">
                    <a:lumMod val="75000"/>
                  </a:schemeClr>
                </a:solidFill>
                <a:latin typeface="Arial" panose="020B0604020202020204" pitchFamily="34" charset="0"/>
                <a:cs typeface="Arial" panose="020B0604020202020204" pitchFamily="34" charset="0"/>
              </a:rPr>
              <a:t>6 children= Binge eating/Compulsive eating </a:t>
            </a:r>
          </a:p>
          <a:p>
            <a:pPr marL="800100" lvl="1" indent="-342900">
              <a:buFont typeface="+mj-lt"/>
              <a:buAutoNum type="alphaLcParenR"/>
            </a:pPr>
            <a:r>
              <a:rPr lang="en-US" b="1" dirty="0">
                <a:solidFill>
                  <a:schemeClr val="accent1">
                    <a:lumMod val="75000"/>
                  </a:schemeClr>
                </a:solidFill>
                <a:latin typeface="Arial" panose="020B0604020202020204" pitchFamily="34" charset="0"/>
                <a:cs typeface="Arial" panose="020B0604020202020204" pitchFamily="34" charset="0"/>
              </a:rPr>
              <a:t>2 child=  Avoidant and Restrictive Eating Disorders  (ARFID).</a:t>
            </a:r>
          </a:p>
          <a:p>
            <a:pPr lvl="1"/>
            <a:endParaRPr lang="en-US" b="1" dirty="0">
              <a:solidFill>
                <a:schemeClr val="accent1">
                  <a:lumMod val="75000"/>
                </a:schemeClr>
              </a:solidFill>
              <a:latin typeface="Arial" panose="020B0604020202020204" pitchFamily="34" charset="0"/>
              <a:cs typeface="Arial" panose="020B0604020202020204" pitchFamily="34" charset="0"/>
            </a:endParaRPr>
          </a:p>
          <a:p>
            <a:pPr lvl="1"/>
            <a:endParaRPr lang="en-US" b="1" dirty="0">
              <a:solidFill>
                <a:schemeClr val="accent1">
                  <a:lumMod val="75000"/>
                </a:schemeClr>
              </a:solidFill>
              <a:latin typeface="Arial" panose="020B0604020202020204" pitchFamily="34" charset="0"/>
              <a:cs typeface="Arial" panose="020B0604020202020204" pitchFamily="34" charset="0"/>
            </a:endParaRPr>
          </a:p>
          <a:p>
            <a:r>
              <a:rPr lang="en-US" sz="2000" b="1" dirty="0">
                <a:solidFill>
                  <a:schemeClr val="accent1">
                    <a:lumMod val="75000"/>
                  </a:schemeClr>
                </a:solidFill>
                <a:latin typeface="Arial" panose="020B0604020202020204" pitchFamily="34" charset="0"/>
                <a:cs typeface="Arial" panose="020B0604020202020204" pitchFamily="34" charset="0"/>
              </a:rPr>
              <a:t>Participants feedback </a:t>
            </a:r>
          </a:p>
          <a:p>
            <a:pPr lvl="1"/>
            <a:r>
              <a:rPr lang="en-US" sz="1600" b="1" i="1" dirty="0">
                <a:solidFill>
                  <a:srgbClr val="FF0000"/>
                </a:solidFill>
                <a:latin typeface="Arial" panose="020B0604020202020204" pitchFamily="34" charset="0"/>
                <a:cs typeface="Arial" panose="020B0604020202020204" pitchFamily="34" charset="0"/>
              </a:rPr>
              <a:t>‘I </a:t>
            </a:r>
            <a:r>
              <a:rPr lang="en-US" b="1" i="1" dirty="0">
                <a:solidFill>
                  <a:srgbClr val="FF0000"/>
                </a:solidFill>
                <a:latin typeface="Arial" panose="020B0604020202020204" pitchFamily="34" charset="0"/>
                <a:cs typeface="Arial" panose="020B0604020202020204" pitchFamily="34" charset="0"/>
              </a:rPr>
              <a:t>could have looked up diet tips on Google myself, I just need to know why I can stop eating’-JJ (12yrs). </a:t>
            </a:r>
          </a:p>
          <a:p>
            <a:pPr lvl="1"/>
            <a:endParaRPr lang="en-US" b="1" i="1" dirty="0">
              <a:solidFill>
                <a:srgbClr val="FF0000"/>
              </a:solidFill>
              <a:latin typeface="Arial" panose="020B0604020202020204" pitchFamily="34" charset="0"/>
              <a:cs typeface="Arial" panose="020B0604020202020204" pitchFamily="34" charset="0"/>
            </a:endParaRPr>
          </a:p>
          <a:p>
            <a:pPr lvl="1"/>
            <a:r>
              <a:rPr lang="en-US" b="1" i="1" dirty="0">
                <a:solidFill>
                  <a:srgbClr val="FF0000"/>
                </a:solidFill>
                <a:latin typeface="Arial" panose="020B0604020202020204" pitchFamily="34" charset="0"/>
                <a:cs typeface="Arial" panose="020B0604020202020204" pitchFamily="34" charset="0"/>
              </a:rPr>
              <a:t>‘Provide CBT  to help with compulsive eating’-JJ’s mum. </a:t>
            </a:r>
          </a:p>
          <a:p>
            <a:pPr lvl="1"/>
            <a:endParaRPr lang="en-US" b="1" i="1" dirty="0">
              <a:solidFill>
                <a:srgbClr val="FF0000"/>
              </a:solidFill>
              <a:latin typeface="Arial" panose="020B0604020202020204" pitchFamily="34" charset="0"/>
              <a:cs typeface="Arial" panose="020B0604020202020204" pitchFamily="34" charset="0"/>
            </a:endParaRPr>
          </a:p>
          <a:p>
            <a:pPr lvl="1"/>
            <a:r>
              <a:rPr lang="en-US" sz="1600" b="1" i="1" dirty="0">
                <a:solidFill>
                  <a:srgbClr val="FF0000"/>
                </a:solidFill>
                <a:latin typeface="Arial" panose="020B0604020202020204" pitchFamily="34" charset="0"/>
                <a:cs typeface="Arial" panose="020B0604020202020204" pitchFamily="34" charset="0"/>
              </a:rPr>
              <a:t> </a:t>
            </a:r>
          </a:p>
          <a:p>
            <a:pPr marL="800100" lvl="1" indent="-342900">
              <a:buFont typeface="+mj-lt"/>
              <a:buAutoNum type="alphaLcParenR"/>
            </a:pPr>
            <a:endParaRPr lang="en-US" sz="1600" b="1" dirty="0">
              <a:solidFill>
                <a:schemeClr val="accent1"/>
              </a:solidFill>
              <a:latin typeface="Arial" panose="020B0604020202020204" pitchFamily="34" charset="0"/>
              <a:cs typeface="Arial" panose="020B0604020202020204" pitchFamily="34" charset="0"/>
            </a:endParaRPr>
          </a:p>
          <a:p>
            <a:pPr lvl="2"/>
            <a:endParaRPr lang="en-US" sz="1600" b="1" dirty="0">
              <a:solidFill>
                <a:schemeClr val="accent1"/>
              </a:solidFill>
              <a:latin typeface="Arial" panose="020B0604020202020204" pitchFamily="34" charset="0"/>
              <a:cs typeface="Arial" panose="020B0604020202020204" pitchFamily="34" charset="0"/>
            </a:endParaRPr>
          </a:p>
          <a:p>
            <a:pPr lvl="1"/>
            <a:endParaRPr lang="en-US" sz="2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0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5783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ED and Childhood obesity </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581439"/>
            <a:ext cx="9144000" cy="4524315"/>
          </a:xfrm>
          <a:prstGeom prst="rect">
            <a:avLst/>
          </a:prstGeom>
          <a:solidFill>
            <a:schemeClr val="bg1"/>
          </a:solidFill>
        </p:spPr>
        <p:txBody>
          <a:bodyPr wrap="square" rtlCol="0">
            <a:spAutoFit/>
          </a:bodyPr>
          <a:lstStyle/>
          <a:p>
            <a:r>
              <a:rPr lang="en-GB" sz="2400" b="1" dirty="0">
                <a:solidFill>
                  <a:schemeClr val="accent1"/>
                </a:solidFill>
                <a:latin typeface="Arial" panose="020B0604020202020204" pitchFamily="34" charset="0"/>
                <a:cs typeface="Arial" panose="020B0604020202020204" pitchFamily="34" charset="0"/>
              </a:rPr>
              <a:t>ED is ‘</a:t>
            </a:r>
            <a:r>
              <a:rPr lang="en-GB" sz="2400" b="1" i="1" dirty="0">
                <a:solidFill>
                  <a:schemeClr val="accent1"/>
                </a:solidFill>
                <a:latin typeface="Arial" panose="020B0604020202020204" pitchFamily="34" charset="0"/>
                <a:cs typeface="Arial" panose="020B0604020202020204" pitchFamily="34" charset="0"/>
              </a:rPr>
              <a:t>A mental health condition where one uses food and eating to cope with emotions or situations’ </a:t>
            </a:r>
            <a:r>
              <a:rPr lang="en-GB" sz="2400" b="1" dirty="0">
                <a:solidFill>
                  <a:schemeClr val="accent1"/>
                </a:solidFill>
                <a:latin typeface="Arial" panose="020B0604020202020204" pitchFamily="34" charset="0"/>
                <a:cs typeface="Arial" panose="020B0604020202020204" pitchFamily="34" charset="0"/>
              </a:rPr>
              <a:t>(NHS, 2022)</a:t>
            </a:r>
            <a:r>
              <a:rPr lang="en-GB" sz="2400" b="1" i="1" dirty="0">
                <a:solidFill>
                  <a:schemeClr val="accent1"/>
                </a:solidFill>
                <a:latin typeface="Arial" panose="020B0604020202020204" pitchFamily="34" charset="0"/>
                <a:cs typeface="Arial" panose="020B0604020202020204" pitchFamily="34" charset="0"/>
              </a:rPr>
              <a:t>. </a:t>
            </a:r>
            <a:endParaRPr lang="en-GB" sz="2400" b="1" dirty="0">
              <a:solidFill>
                <a:schemeClr val="accent1"/>
              </a:solidFill>
              <a:latin typeface="Arial" panose="020B0604020202020204" pitchFamily="34" charset="0"/>
              <a:cs typeface="Arial" panose="020B0604020202020204" pitchFamily="34" charset="0"/>
            </a:endParaRPr>
          </a:p>
          <a:p>
            <a:endParaRPr lang="en-GB" sz="2400" b="1" u="sng" dirty="0">
              <a:solidFill>
                <a:schemeClr val="accent1"/>
              </a:solidFill>
              <a:latin typeface="Arial" panose="020B0604020202020204" pitchFamily="34" charset="0"/>
              <a:cs typeface="Arial" panose="020B0604020202020204" pitchFamily="34" charset="0"/>
            </a:endParaRPr>
          </a:p>
          <a:p>
            <a:r>
              <a:rPr lang="en-GB" sz="2400" b="1" u="sng" dirty="0">
                <a:solidFill>
                  <a:schemeClr val="accent1"/>
                </a:solidFill>
                <a:latin typeface="Arial" panose="020B0604020202020204" pitchFamily="34" charset="0"/>
                <a:cs typeface="Arial" panose="020B0604020202020204" pitchFamily="34" charset="0"/>
              </a:rPr>
              <a:t>Binge Eating Disorders(BED)</a:t>
            </a:r>
          </a:p>
          <a:p>
            <a:r>
              <a:rPr lang="en-GB" sz="2400" b="1" dirty="0">
                <a:solidFill>
                  <a:schemeClr val="accent1"/>
                </a:solidFill>
                <a:latin typeface="Arial" panose="020B0604020202020204" pitchFamily="34" charset="0"/>
                <a:cs typeface="Arial" panose="020B0604020202020204" pitchFamily="34" charset="0"/>
              </a:rPr>
              <a:t>‘</a:t>
            </a:r>
            <a:r>
              <a:rPr lang="en-GB" sz="2400" b="1" i="1" dirty="0">
                <a:solidFill>
                  <a:schemeClr val="accent1"/>
                </a:solidFill>
                <a:latin typeface="Arial" panose="020B0604020202020204" pitchFamily="34" charset="0"/>
                <a:cs typeface="Arial" panose="020B0604020202020204" pitchFamily="34" charset="0"/>
              </a:rPr>
              <a:t>The consumption of an objectively large amount of food (larger than what most people would consume under similar circumstances) coupled with a sense of loss of control over the eating</a:t>
            </a:r>
            <a:r>
              <a:rPr lang="en-GB" sz="2400" b="1" dirty="0">
                <a:solidFill>
                  <a:schemeClr val="accent1"/>
                </a:solidFill>
                <a:latin typeface="Arial" panose="020B0604020202020204" pitchFamily="34" charset="0"/>
                <a:cs typeface="Arial" panose="020B0604020202020204" pitchFamily="34" charset="0"/>
              </a:rPr>
              <a:t>’ (</a:t>
            </a:r>
            <a:r>
              <a:rPr lang="en-GB" sz="2400" b="1" dirty="0" err="1">
                <a:solidFill>
                  <a:schemeClr val="accent1"/>
                </a:solidFill>
                <a:latin typeface="Arial" panose="020B0604020202020204" pitchFamily="34" charset="0"/>
                <a:cs typeface="Arial" panose="020B0604020202020204" pitchFamily="34" charset="0"/>
              </a:rPr>
              <a:t>Stabouli</a:t>
            </a:r>
            <a:r>
              <a:rPr lang="en-GB" sz="2400" b="1" dirty="0">
                <a:solidFill>
                  <a:schemeClr val="accent1"/>
                </a:solidFill>
                <a:latin typeface="Arial" panose="020B0604020202020204" pitchFamily="34" charset="0"/>
                <a:cs typeface="Arial" panose="020B0604020202020204" pitchFamily="34" charset="0"/>
              </a:rPr>
              <a:t> et al. 2021).</a:t>
            </a:r>
          </a:p>
          <a:p>
            <a:endParaRPr lang="en-GB" sz="2400" b="1" dirty="0">
              <a:solidFill>
                <a:schemeClr val="accent1"/>
              </a:solidFill>
              <a:latin typeface="Arial" panose="020B0604020202020204" pitchFamily="34" charset="0"/>
              <a:cs typeface="Arial" panose="020B0604020202020204" pitchFamily="34" charset="0"/>
            </a:endParaRPr>
          </a:p>
          <a:p>
            <a:r>
              <a:rPr lang="en-GB" sz="2400" b="1" u="sng" dirty="0">
                <a:solidFill>
                  <a:schemeClr val="accent1"/>
                </a:solidFill>
                <a:latin typeface="Arial" panose="020B0604020202020204" pitchFamily="34" charset="0"/>
                <a:cs typeface="Arial" panose="020B0604020202020204" pitchFamily="34" charset="0"/>
              </a:rPr>
              <a:t>Avoidant restrictive food intake disorder (ARFID)</a:t>
            </a:r>
          </a:p>
          <a:p>
            <a:r>
              <a:rPr lang="en-GB" sz="2400" dirty="0">
                <a:solidFill>
                  <a:schemeClr val="accent1"/>
                </a:solidFill>
                <a:latin typeface="Arial" panose="020B0604020202020204" pitchFamily="34" charset="0"/>
                <a:cs typeface="Arial" panose="020B0604020202020204" pitchFamily="34" charset="0"/>
              </a:rPr>
              <a:t>A</a:t>
            </a:r>
            <a:r>
              <a:rPr lang="en-GB" sz="2400" b="1" dirty="0">
                <a:solidFill>
                  <a:schemeClr val="accent1"/>
                </a:solidFill>
                <a:latin typeface="Arial" panose="020B0604020202020204" pitchFamily="34" charset="0"/>
                <a:cs typeface="Arial" panose="020B0604020202020204" pitchFamily="34" charset="0"/>
              </a:rPr>
              <a:t>voiding types of food, having restricted intake in terms of overall amount eaten, or both (</a:t>
            </a:r>
            <a:r>
              <a:rPr lang="en-GB" sz="2400" b="1" dirty="0" err="1">
                <a:solidFill>
                  <a:schemeClr val="accent1"/>
                </a:solidFill>
                <a:latin typeface="Arial" panose="020B0604020202020204" pitchFamily="34" charset="0"/>
                <a:cs typeface="Arial" panose="020B0604020202020204" pitchFamily="34" charset="0"/>
              </a:rPr>
              <a:t>Stabouli</a:t>
            </a:r>
            <a:r>
              <a:rPr lang="en-GB" sz="2400" b="1" dirty="0">
                <a:solidFill>
                  <a:schemeClr val="accent1"/>
                </a:solidFill>
                <a:latin typeface="Arial" panose="020B0604020202020204" pitchFamily="34" charset="0"/>
                <a:cs typeface="Arial" panose="020B0604020202020204" pitchFamily="34" charset="0"/>
              </a:rPr>
              <a:t> et al. 2021).</a:t>
            </a:r>
          </a:p>
        </p:txBody>
      </p:sp>
    </p:spTree>
    <p:extLst>
      <p:ext uri="{BB962C8B-B14F-4D97-AF65-F5344CB8AC3E}">
        <p14:creationId xmlns:p14="http://schemas.microsoft.com/office/powerpoint/2010/main" val="20355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Risk factors for ED in children with obesity </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95350"/>
            <a:ext cx="9144000" cy="4708981"/>
          </a:xfrm>
          <a:prstGeom prst="rect">
            <a:avLst/>
          </a:prstGeom>
          <a:solidFill>
            <a:schemeClr val="bg1"/>
          </a:solidFill>
        </p:spPr>
        <p:txBody>
          <a:bodyPr wrap="square" rtlCol="0">
            <a:spAutoFit/>
          </a:bodyPr>
          <a:lstStyle/>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Participation in weight management programmes (Jabeile et al. 2019).</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Environmental risk factors (Libbey et al. 2008).</a:t>
            </a:r>
          </a:p>
          <a:p>
            <a:pPr marL="914400" lvl="1" indent="-457200">
              <a:buFont typeface="+mj-lt"/>
              <a:buAutoNum type="alphaLcPeriod"/>
            </a:pPr>
            <a:r>
              <a:rPr lang="en-GB" sz="2000" b="1" dirty="0">
                <a:solidFill>
                  <a:schemeClr val="accent1"/>
                </a:solidFill>
                <a:latin typeface="Arial" panose="020B0604020202020204" pitchFamily="34" charset="0"/>
                <a:cs typeface="Arial" panose="020B0604020202020204" pitchFamily="34" charset="0"/>
              </a:rPr>
              <a:t>Family and peer teasing, perceived social pressure, frequent criticism or bullying.</a:t>
            </a:r>
          </a:p>
          <a:p>
            <a:pPr marL="914400" lvl="1" indent="-457200">
              <a:buFont typeface="+mj-lt"/>
              <a:buAutoNum type="alphaLcPeriod"/>
            </a:pPr>
            <a:r>
              <a:rPr lang="en-GB" sz="2000" b="1" dirty="0">
                <a:solidFill>
                  <a:schemeClr val="accent1"/>
                </a:solidFill>
                <a:latin typeface="Arial" panose="020B0604020202020204" pitchFamily="34" charset="0"/>
                <a:cs typeface="Arial" panose="020B0604020202020204" pitchFamily="34" charset="0"/>
              </a:rPr>
              <a:t>Adverse child experiences. </a:t>
            </a:r>
          </a:p>
          <a:p>
            <a:pPr lvl="1"/>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Individual risk factors  (Cameron et al. 2019; Nicoletti et al. 2019).</a:t>
            </a:r>
          </a:p>
          <a:p>
            <a:pPr marL="914400" lvl="1" indent="-457200">
              <a:buFont typeface="+mj-lt"/>
              <a:buAutoNum type="alphaLcParenR"/>
            </a:pPr>
            <a:r>
              <a:rPr lang="en-GB" sz="2000" b="1" dirty="0">
                <a:solidFill>
                  <a:schemeClr val="accent1"/>
                </a:solidFill>
                <a:latin typeface="Arial" panose="020B0604020202020204" pitchFamily="34" charset="0"/>
                <a:cs typeface="Arial" panose="020B0604020202020204" pitchFamily="34" charset="0"/>
              </a:rPr>
              <a:t>Genetic predisposition.</a:t>
            </a:r>
          </a:p>
          <a:p>
            <a:pPr marL="914400" lvl="1" indent="-457200">
              <a:buFont typeface="+mj-lt"/>
              <a:buAutoNum type="alphaLcParenR"/>
            </a:pPr>
            <a:r>
              <a:rPr lang="en-GB" sz="2000" b="1" dirty="0">
                <a:solidFill>
                  <a:schemeClr val="accent1"/>
                </a:solidFill>
                <a:latin typeface="Arial" panose="020B0604020202020204" pitchFamily="34" charset="0"/>
                <a:cs typeface="Arial" panose="020B0604020202020204" pitchFamily="34" charset="0"/>
              </a:rPr>
              <a:t>Neuropsychological and brain activity risk factors.</a:t>
            </a:r>
          </a:p>
          <a:p>
            <a:pPr lvl="1"/>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Biochemical risk factors (Hainer et al. 2006).</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Gut microbiome imbalance (</a:t>
            </a:r>
            <a:r>
              <a:rPr lang="en-GB" sz="2000" b="1" dirty="0" err="1">
                <a:solidFill>
                  <a:schemeClr val="accent1"/>
                </a:solidFill>
                <a:latin typeface="Arial" panose="020B0604020202020204" pitchFamily="34" charset="0"/>
                <a:cs typeface="Arial" panose="020B0604020202020204" pitchFamily="34" charset="0"/>
              </a:rPr>
              <a:t>Biedermann</a:t>
            </a:r>
            <a:r>
              <a:rPr lang="en-GB" sz="2000" b="1" dirty="0">
                <a:solidFill>
                  <a:schemeClr val="accent1"/>
                </a:solidFill>
                <a:latin typeface="Arial" panose="020B0604020202020204" pitchFamily="34" charset="0"/>
                <a:cs typeface="Arial" panose="020B0604020202020204" pitchFamily="34" charset="0"/>
              </a:rPr>
              <a:t> et al. 2015)</a:t>
            </a:r>
          </a:p>
          <a:p>
            <a:r>
              <a:rPr lang="en-GB" sz="2000" b="1" dirty="0">
                <a:solidFill>
                  <a:schemeClr val="accent1"/>
                </a:solidFill>
                <a:latin typeface="Arial" panose="020B0604020202020204" pitchFamily="34" charset="0"/>
                <a:cs typeface="Arial" panose="020B0604020202020204" pitchFamily="34" charset="0"/>
              </a:rPr>
              <a:t> </a:t>
            </a:r>
            <a:endParaRPr lang="en-US" sz="2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19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916"/>
          </a:xfrm>
          <a:solidFill>
            <a:schemeClr val="accent1"/>
          </a:solidFill>
        </p:spPr>
        <p:txBody>
          <a:bodyPr>
            <a:normAutofit fontScale="90000"/>
          </a:bodyPr>
          <a:lstStyle/>
          <a:p>
            <a:pPr algn="ctr"/>
            <a:r>
              <a:rPr lang="en-GB" b="1" dirty="0">
                <a:solidFill>
                  <a:schemeClr val="bg1"/>
                </a:solidFill>
                <a:latin typeface="Arial" panose="020B0604020202020204" pitchFamily="34" charset="0"/>
                <a:cs typeface="Arial" panose="020B0604020202020204" pitchFamily="34" charset="0"/>
              </a:rPr>
              <a:t>Prevelance of Eating Disorders in Obesity:</a:t>
            </a:r>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9C951F8-E8BB-4CE6-AACE-96CCC62BFC0E}"/>
              </a:ext>
            </a:extLst>
          </p:cNvPr>
          <p:cNvSpPr txBox="1"/>
          <p:nvPr/>
        </p:nvSpPr>
        <p:spPr>
          <a:xfrm>
            <a:off x="0" y="800100"/>
            <a:ext cx="9144000" cy="304698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400" b="1" dirty="0">
                <a:solidFill>
                  <a:schemeClr val="accent1"/>
                </a:solidFill>
                <a:latin typeface="Arial" panose="020B0604020202020204" pitchFamily="34" charset="0"/>
                <a:cs typeface="Arial" panose="020B0604020202020204" pitchFamily="34" charset="0"/>
              </a:rPr>
              <a:t>The exact prevalence of ED in children living with obesity is unknown.</a:t>
            </a:r>
          </a:p>
          <a:p>
            <a:endParaRPr lang="en-GB" sz="2400" b="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a:solidFill>
                  <a:schemeClr val="accent1"/>
                </a:solidFill>
                <a:latin typeface="Arial" panose="020B0604020202020204" pitchFamily="34" charset="0"/>
                <a:cs typeface="Arial" panose="020B0604020202020204" pitchFamily="34" charset="0"/>
              </a:rPr>
              <a:t>Most figures are estimated in part due to differences in measurement/assessment tools used for diagnosis, in particular self-report surveys vs. diagnostic interviews. </a:t>
            </a:r>
          </a:p>
          <a:p>
            <a:endParaRPr lang="en-GB" sz="2400" b="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a:solidFill>
                  <a:schemeClr val="accent1"/>
                </a:solidFill>
                <a:latin typeface="Arial" panose="020B0604020202020204" pitchFamily="34" charset="0"/>
                <a:cs typeface="Arial" panose="020B0604020202020204" pitchFamily="34" charset="0"/>
              </a:rPr>
              <a:t>Research in this area is also limited. </a:t>
            </a:r>
          </a:p>
        </p:txBody>
      </p:sp>
    </p:spTree>
    <p:extLst>
      <p:ext uri="{BB962C8B-B14F-4D97-AF65-F5344CB8AC3E}">
        <p14:creationId xmlns:p14="http://schemas.microsoft.com/office/powerpoint/2010/main" val="25962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5783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Treatment recommendations for ED </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581439"/>
            <a:ext cx="9144000" cy="3785652"/>
          </a:xfrm>
          <a:prstGeom prst="rect">
            <a:avLst/>
          </a:prstGeom>
          <a:solidFill>
            <a:schemeClr val="bg1"/>
          </a:solidFill>
        </p:spPr>
        <p:txBody>
          <a:bodyPr wrap="square" rtlCol="0">
            <a:spAutoFit/>
          </a:bodyPr>
          <a:lstStyle/>
          <a:p>
            <a:r>
              <a:rPr lang="en-GB" sz="2000" b="1" dirty="0">
                <a:solidFill>
                  <a:schemeClr val="accent1"/>
                </a:solidFill>
                <a:latin typeface="Arial" panose="020B0604020202020204" pitchFamily="34" charset="0"/>
                <a:cs typeface="Arial" panose="020B0604020202020204" pitchFamily="34" charset="0"/>
              </a:rPr>
              <a:t>Weight management intervention in addition to:</a:t>
            </a:r>
          </a:p>
          <a:p>
            <a:endParaRPr lang="en-GB" sz="2000" b="1" u="sng" dirty="0">
              <a:solidFill>
                <a:schemeClr val="accent1"/>
              </a:solidFill>
              <a:latin typeface="Arial" panose="020B0604020202020204" pitchFamily="34" charset="0"/>
              <a:cs typeface="Arial" panose="020B0604020202020204" pitchFamily="34" charset="0"/>
            </a:endParaRPr>
          </a:p>
          <a:p>
            <a:r>
              <a:rPr lang="en-GB" sz="2000" b="1" u="sng" dirty="0">
                <a:solidFill>
                  <a:schemeClr val="accent1"/>
                </a:solidFill>
                <a:latin typeface="Arial" panose="020B0604020202020204" pitchFamily="34" charset="0"/>
                <a:cs typeface="Arial" panose="020B0604020202020204" pitchFamily="34" charset="0"/>
              </a:rPr>
              <a:t>BED Treatment (NICE)</a:t>
            </a: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Guided self-help (4 and 9 sessions that last about 20 minutes each).</a:t>
            </a: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Cognitive behavioural therapy (CBT).</a:t>
            </a:r>
          </a:p>
          <a:p>
            <a:r>
              <a:rPr lang="en-GB" sz="2000" b="1" dirty="0">
                <a:solidFill>
                  <a:schemeClr val="accent1"/>
                </a:solidFill>
                <a:latin typeface="Arial" panose="020B0604020202020204" pitchFamily="34" charset="0"/>
                <a:cs typeface="Arial" panose="020B0604020202020204" pitchFamily="34" charset="0"/>
              </a:rPr>
              <a:t> </a:t>
            </a:r>
          </a:p>
          <a:p>
            <a:r>
              <a:rPr lang="en-GB" sz="2000" b="1" u="sng" dirty="0">
                <a:solidFill>
                  <a:schemeClr val="accent1"/>
                </a:solidFill>
                <a:latin typeface="Arial" panose="020B0604020202020204" pitchFamily="34" charset="0"/>
                <a:cs typeface="Arial" panose="020B0604020202020204" pitchFamily="34" charset="0"/>
              </a:rPr>
              <a:t>ARFID Treatment (NICE) </a:t>
            </a: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Desensitisation  and exposure therapy.</a:t>
            </a: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Dialectical behaviour therapy.</a:t>
            </a: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CBT.</a:t>
            </a:r>
          </a:p>
          <a:p>
            <a:endParaRPr lang="en-GB" sz="2000" b="1" dirty="0">
              <a:solidFill>
                <a:schemeClr val="accent1"/>
              </a:solidFill>
              <a:latin typeface="Arial" panose="020B0604020202020204" pitchFamily="34" charset="0"/>
              <a:cs typeface="Arial" panose="020B0604020202020204" pitchFamily="34" charset="0"/>
            </a:endParaRPr>
          </a:p>
          <a:p>
            <a:pPr algn="ctr"/>
            <a:r>
              <a:rPr lang="en-GB" sz="2000" b="1" u="sng" dirty="0">
                <a:solidFill>
                  <a:srgbClr val="FF0000"/>
                </a:solidFill>
                <a:latin typeface="Arial" panose="020B0604020202020204" pitchFamily="34" charset="0"/>
                <a:cs typeface="Arial" panose="020B0604020202020204" pitchFamily="34" charset="0"/>
              </a:rPr>
              <a:t>These interventions not widely available in Tier 1-4 services</a:t>
            </a:r>
            <a:r>
              <a:rPr lang="en-GB" sz="1600" b="1" u="sng"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7888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Impact of ED</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95350"/>
            <a:ext cx="9144000" cy="3847207"/>
          </a:xfrm>
          <a:prstGeom prst="rect">
            <a:avLst/>
          </a:prstGeom>
          <a:solidFill>
            <a:schemeClr val="bg1"/>
          </a:solidFill>
        </p:spPr>
        <p:txBody>
          <a:bodyPr wrap="square" rtlCol="0">
            <a:spAutoFit/>
          </a:bodyPr>
          <a:lstStyle/>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Physical</a:t>
            </a:r>
          </a:p>
          <a:p>
            <a:pPr marL="914400" lvl="1" indent="-457200">
              <a:buFont typeface="+mj-lt"/>
              <a:buAutoNum type="alphaLcParenR"/>
            </a:pPr>
            <a:r>
              <a:rPr lang="en-GB" sz="1600" b="1" dirty="0">
                <a:solidFill>
                  <a:schemeClr val="accent1"/>
                </a:solidFill>
                <a:latin typeface="Arial" panose="020B0604020202020204" pitchFamily="34" charset="0"/>
                <a:cs typeface="Arial" panose="020B0604020202020204" pitchFamily="34" charset="0"/>
              </a:rPr>
              <a:t>Delayed development.</a:t>
            </a:r>
          </a:p>
          <a:p>
            <a:pPr marL="914400" lvl="1" indent="-457200">
              <a:buFont typeface="+mj-lt"/>
              <a:buAutoNum type="alphaLcParenR"/>
            </a:pPr>
            <a:r>
              <a:rPr lang="en-GB" sz="1600" b="1" dirty="0">
                <a:solidFill>
                  <a:schemeClr val="accent1"/>
                </a:solidFill>
                <a:latin typeface="Arial" panose="020B0604020202020204" pitchFamily="34" charset="0"/>
                <a:cs typeface="Arial" panose="020B0604020202020204" pitchFamily="34" charset="0"/>
              </a:rPr>
              <a:t>Metabolic disorders.</a:t>
            </a:r>
          </a:p>
          <a:p>
            <a:pPr marL="914400" lvl="1" indent="-457200">
              <a:buFont typeface="+mj-lt"/>
              <a:buAutoNum type="alphaLcParenR"/>
            </a:pPr>
            <a:r>
              <a:rPr lang="en-GB" sz="1600" b="1" dirty="0">
                <a:solidFill>
                  <a:schemeClr val="accent1"/>
                </a:solidFill>
                <a:latin typeface="Arial" panose="020B0604020202020204" pitchFamily="34" charset="0"/>
                <a:cs typeface="Arial" panose="020B0604020202020204" pitchFamily="34" charset="0"/>
              </a:rPr>
              <a:t>Cardiovascular problems.</a:t>
            </a:r>
          </a:p>
          <a:p>
            <a:pPr lvl="1"/>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Mental </a:t>
            </a:r>
          </a:p>
          <a:p>
            <a:pPr marL="914400" lvl="1" indent="-457200">
              <a:buFont typeface="+mj-lt"/>
              <a:buAutoNum type="alphaLcParenR"/>
            </a:pPr>
            <a:r>
              <a:rPr lang="en-GB" sz="1600" b="1" dirty="0">
                <a:solidFill>
                  <a:schemeClr val="accent1"/>
                </a:solidFill>
                <a:latin typeface="Arial" panose="020B0604020202020204" pitchFamily="34" charset="0"/>
                <a:cs typeface="Arial" panose="020B0604020202020204" pitchFamily="34" charset="0"/>
              </a:rPr>
              <a:t>Depression and anxiety.</a:t>
            </a:r>
          </a:p>
          <a:p>
            <a:pPr lvl="1"/>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 Ineffective WMS </a:t>
            </a:r>
            <a:endParaRPr lang="en-GB" sz="1600" b="1" dirty="0">
              <a:solidFill>
                <a:schemeClr val="accent1"/>
              </a:solidFill>
              <a:latin typeface="Arial" panose="020B0604020202020204" pitchFamily="34" charset="0"/>
              <a:cs typeface="Arial" panose="020B0604020202020204" pitchFamily="34" charset="0"/>
            </a:endParaRPr>
          </a:p>
          <a:p>
            <a:pPr marL="914400" lvl="1" indent="-457200">
              <a:buFont typeface="+mj-lt"/>
              <a:buAutoNum type="alphaLcParenR"/>
            </a:pPr>
            <a:r>
              <a:rPr lang="en-GB" sz="1600" b="1" dirty="0">
                <a:solidFill>
                  <a:schemeClr val="accent1"/>
                </a:solidFill>
                <a:latin typeface="Arial" panose="020B0604020202020204" pitchFamily="34" charset="0"/>
                <a:cs typeface="Arial" panose="020B0604020202020204" pitchFamily="34" charset="0"/>
              </a:rPr>
              <a:t>Disappointment.</a:t>
            </a:r>
          </a:p>
          <a:p>
            <a:pPr marL="914400" lvl="1" indent="-457200">
              <a:buFont typeface="+mj-lt"/>
              <a:buAutoNum type="alphaLcParenR"/>
            </a:pPr>
            <a:r>
              <a:rPr lang="en-GB" sz="1600" b="1" dirty="0">
                <a:solidFill>
                  <a:schemeClr val="accent1"/>
                </a:solidFill>
                <a:latin typeface="Arial" panose="020B0604020202020204" pitchFamily="34" charset="0"/>
                <a:cs typeface="Arial" panose="020B0604020202020204" pitchFamily="34" charset="0"/>
              </a:rPr>
              <a:t>Increased prevalence of obesity.</a:t>
            </a:r>
          </a:p>
          <a:p>
            <a:pPr marL="914400" lvl="1" indent="-457200">
              <a:buFont typeface="+mj-lt"/>
              <a:buAutoNum type="alphaLcParenR"/>
            </a:pPr>
            <a:endParaRPr lang="en-GB" sz="1600" b="1" dirty="0">
              <a:solidFill>
                <a:schemeClr val="accent1"/>
              </a:solidFill>
              <a:latin typeface="Arial" panose="020B0604020202020204" pitchFamily="34" charset="0"/>
              <a:cs typeface="Arial" panose="020B0604020202020204" pitchFamily="34" charset="0"/>
            </a:endParaRPr>
          </a:p>
          <a:p>
            <a:pPr lvl="1" algn="ctr"/>
            <a:endParaRPr lang="en-US" sz="1600" b="1" i="1" dirty="0">
              <a:solidFill>
                <a:srgbClr val="FF0000"/>
              </a:solidFill>
              <a:latin typeface="Arial" panose="020B0604020202020204" pitchFamily="34" charset="0"/>
              <a:cs typeface="Arial" panose="020B0604020202020204" pitchFamily="34" charset="0"/>
            </a:endParaRPr>
          </a:p>
          <a:p>
            <a:pPr lvl="1"/>
            <a:r>
              <a:rPr lang="en-GB" sz="1600" b="1" dirty="0">
                <a:solidFill>
                  <a:schemeClr val="accent1"/>
                </a:solidFill>
                <a:latin typeface="Arial" panose="020B0604020202020204" pitchFamily="34" charset="0"/>
                <a:cs typeface="Arial" panose="020B0604020202020204" pitchFamily="34" charset="0"/>
              </a:rPr>
              <a:t> </a:t>
            </a:r>
            <a:endParaRPr 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12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9144000" cy="1189264"/>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The need for new interventions</a:t>
            </a:r>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9C951F8-E8BB-4CE6-AACE-96CCC62BFC0E}"/>
              </a:ext>
            </a:extLst>
          </p:cNvPr>
          <p:cNvSpPr txBox="1"/>
          <p:nvPr/>
        </p:nvSpPr>
        <p:spPr>
          <a:xfrm>
            <a:off x="0" y="895350"/>
            <a:ext cx="9144000" cy="4154984"/>
          </a:xfrm>
          <a:prstGeom prst="rect">
            <a:avLst/>
          </a:prstGeom>
          <a:solidFill>
            <a:schemeClr val="bg1"/>
          </a:solidFill>
        </p:spPr>
        <p:txBody>
          <a:bodyPr wrap="square" rtlCol="0">
            <a:spAutoFit/>
          </a:bodyPr>
          <a:lstStyle/>
          <a:p>
            <a:r>
              <a:rPr lang="en-GB" sz="2400" b="1" dirty="0">
                <a:solidFill>
                  <a:schemeClr val="accent1"/>
                </a:solidFill>
                <a:latin typeface="Arial" panose="020B0604020202020204" pitchFamily="34" charset="0"/>
                <a:cs typeface="Arial" panose="020B0604020202020204" pitchFamily="34" charset="0"/>
              </a:rPr>
              <a:t>Eating disorders in people with higher weight have been consistently under-recognised and under-treated due to:</a:t>
            </a:r>
          </a:p>
          <a:p>
            <a:pPr marL="742950" lvl="1" indent="-285750">
              <a:buFont typeface="Arial" panose="020B0604020202020204" pitchFamily="34" charset="0"/>
              <a:buChar char="•"/>
            </a:pPr>
            <a:endParaRPr lang="en-GB" sz="2400" b="1" dirty="0">
              <a:solidFill>
                <a:schemeClr val="accent1"/>
              </a:solidFill>
              <a:latin typeface="Arial" panose="020B0604020202020204" pitchFamily="34" charset="0"/>
              <a:cs typeface="Arial" panose="020B0604020202020204" pitchFamily="34" charset="0"/>
            </a:endParaRPr>
          </a:p>
          <a:p>
            <a:pPr marL="914400" lvl="1"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Outdated policies and lack of research, </a:t>
            </a:r>
          </a:p>
          <a:p>
            <a:pPr marL="914400" lvl="1"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Patients being misdiagnosed and dismissed by health professionals or excluded from eating disorder treatment services due to weight stigma, </a:t>
            </a:r>
          </a:p>
          <a:p>
            <a:pPr marL="914400" lvl="1"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Current components of Tier 1-4 weight management services are not addressing ED in childhood living </a:t>
            </a:r>
            <a:r>
              <a:rPr lang="en-GB" sz="2400" b="1">
                <a:solidFill>
                  <a:schemeClr val="accent1"/>
                </a:solidFill>
                <a:latin typeface="Arial" panose="020B0604020202020204" pitchFamily="34" charset="0"/>
                <a:cs typeface="Arial" panose="020B0604020202020204" pitchFamily="34" charset="0"/>
              </a:rPr>
              <a:t>with obesity.</a:t>
            </a:r>
            <a:endParaRPr lang="en-GB" sz="2400" b="1" dirty="0">
              <a:solidFill>
                <a:schemeClr val="accent1"/>
              </a:solidFill>
              <a:latin typeface="Arial" panose="020B0604020202020204" pitchFamily="34" charset="0"/>
              <a:cs typeface="Arial" panose="020B0604020202020204" pitchFamily="34" charset="0"/>
            </a:endParaRPr>
          </a:p>
          <a:p>
            <a:pPr lvl="1"/>
            <a:endParaRPr lang="en-GB"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90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The need for new interventions </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95350"/>
            <a:ext cx="9144000" cy="3600986"/>
          </a:xfrm>
          <a:prstGeom prst="rect">
            <a:avLst/>
          </a:prstGeom>
          <a:solidFill>
            <a:schemeClr val="bg1"/>
          </a:solidFill>
        </p:spPr>
        <p:txBody>
          <a:bodyPr wrap="square" rtlCol="0">
            <a:spAutoFit/>
          </a:bodyPr>
          <a:lstStyle/>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Every individual with an eating disorder deserves equitable, safe, accessible, and evidence-based care regardless of their body size.</a:t>
            </a:r>
          </a:p>
          <a:p>
            <a:pPr marL="457200" indent="-457200">
              <a:buFont typeface="+mj-lt"/>
              <a:buAutoNum type="arabicPeriod"/>
            </a:pPr>
            <a:endParaRPr lang="en-GB" sz="24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Safe guard future generations.</a:t>
            </a:r>
          </a:p>
          <a:p>
            <a:pPr marL="457200" indent="-457200">
              <a:buFont typeface="+mj-lt"/>
              <a:buAutoNum type="arabicPeriod"/>
            </a:pPr>
            <a:endParaRPr lang="en-GB" sz="24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Tackle obesity and reduce health costs.  </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68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6306"/>
          </a:xfrm>
          <a:solidFill>
            <a:schemeClr val="accent1"/>
          </a:solidFill>
        </p:spPr>
        <p:txBody>
          <a:bodyPr>
            <a:normAutofit/>
          </a:bodyPr>
          <a:lstStyle/>
          <a:p>
            <a:pPr algn="ctr"/>
            <a:r>
              <a:rPr lang="en-PH" sz="3200" b="1" dirty="0">
                <a:solidFill>
                  <a:schemeClr val="bg1"/>
                </a:solidFill>
                <a:latin typeface="Arial" panose="020B0604020202020204" pitchFamily="34" charset="0"/>
                <a:cs typeface="Arial" panose="020B0604020202020204" pitchFamily="34" charset="0"/>
              </a:rPr>
              <a:t>Aims </a:t>
            </a:r>
          </a:p>
        </p:txBody>
      </p:sp>
      <p:sp>
        <p:nvSpPr>
          <p:cNvPr id="3" name="Content Placeholder 2"/>
          <p:cNvSpPr>
            <a:spLocks noGrp="1"/>
          </p:cNvSpPr>
          <p:nvPr>
            <p:ph idx="1"/>
          </p:nvPr>
        </p:nvSpPr>
        <p:spPr>
          <a:xfrm>
            <a:off x="228600" y="1123950"/>
            <a:ext cx="8610600" cy="3263504"/>
          </a:xfrm>
        </p:spPr>
        <p:txBody>
          <a:bodyPr vert="horz" lIns="91440" tIns="45720" rIns="91440" bIns="45720" rtlCol="0" anchor="t">
            <a:normAutofit fontScale="62500" lnSpcReduction="20000"/>
          </a:bodyPr>
          <a:lstStyle/>
          <a:p>
            <a:pPr marL="0" indent="0">
              <a:buNone/>
            </a:pPr>
            <a:endParaRPr lang="en-PH" sz="3200" b="1" dirty="0">
              <a:solidFill>
                <a:schemeClr val="bg1">
                  <a:lumMod val="50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PH" sz="3200" b="1" dirty="0">
                <a:solidFill>
                  <a:schemeClr val="accent1">
                    <a:lumMod val="75000"/>
                  </a:schemeClr>
                </a:solidFill>
                <a:latin typeface="Arial" panose="020B0604020202020204" pitchFamily="34" charset="0"/>
                <a:cs typeface="Arial" panose="020B0604020202020204" pitchFamily="34" charset="0"/>
              </a:rPr>
              <a:t>Introduction.</a:t>
            </a:r>
          </a:p>
          <a:p>
            <a:pPr lvl="1"/>
            <a:r>
              <a:rPr lang="en-PH" sz="2900" b="1" dirty="0">
                <a:solidFill>
                  <a:schemeClr val="accent1">
                    <a:lumMod val="75000"/>
                  </a:schemeClr>
                </a:solidFill>
                <a:latin typeface="Arial" panose="020B0604020202020204" pitchFamily="34" charset="0"/>
                <a:cs typeface="Arial" panose="020B0604020202020204" pitchFamily="34" charset="0"/>
              </a:rPr>
              <a:t>My work experiences.</a:t>
            </a:r>
          </a:p>
          <a:p>
            <a:pPr lvl="1"/>
            <a:endParaRPr lang="en-PH" sz="2900" b="1" dirty="0">
              <a:solidFill>
                <a:schemeClr val="accent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PH" sz="3200" b="1" dirty="0">
                <a:solidFill>
                  <a:schemeClr val="accent1">
                    <a:lumMod val="75000"/>
                  </a:schemeClr>
                </a:solidFill>
                <a:latin typeface="Arial" panose="020B0604020202020204" pitchFamily="34" charset="0"/>
                <a:cs typeface="Arial" panose="020B0604020202020204" pitchFamily="34" charset="0"/>
              </a:rPr>
              <a:t>Eating disorders in children living with obesity.</a:t>
            </a:r>
          </a:p>
          <a:p>
            <a:pPr lvl="1"/>
            <a:r>
              <a:rPr lang="en-PH" sz="2600" b="1" dirty="0">
                <a:solidFill>
                  <a:schemeClr val="accent1">
                    <a:lumMod val="75000"/>
                  </a:schemeClr>
                </a:solidFill>
                <a:latin typeface="Arial" panose="020B0604020202020204" pitchFamily="34" charset="0"/>
                <a:cs typeface="Arial" panose="020B0604020202020204" pitchFamily="34" charset="0"/>
              </a:rPr>
              <a:t>Definitions and prevalence.</a:t>
            </a:r>
          </a:p>
          <a:p>
            <a:pPr lvl="1"/>
            <a:r>
              <a:rPr lang="en-PH" sz="2600" b="1" dirty="0">
                <a:solidFill>
                  <a:schemeClr val="accent1">
                    <a:lumMod val="75000"/>
                  </a:schemeClr>
                </a:solidFill>
                <a:latin typeface="Arial" panose="020B0604020202020204" pitchFamily="34" charset="0"/>
                <a:cs typeface="Arial" panose="020B0604020202020204" pitchFamily="34" charset="0"/>
              </a:rPr>
              <a:t>Causes and effects. </a:t>
            </a:r>
          </a:p>
          <a:p>
            <a:pPr lvl="1"/>
            <a:r>
              <a:rPr lang="en-PH" sz="2600" b="1" dirty="0">
                <a:solidFill>
                  <a:schemeClr val="accent1">
                    <a:lumMod val="75000"/>
                  </a:schemeClr>
                </a:solidFill>
                <a:latin typeface="Arial" panose="020B0604020202020204" pitchFamily="34" charset="0"/>
                <a:cs typeface="Arial" panose="020B0604020202020204" pitchFamily="34" charset="0"/>
              </a:rPr>
              <a:t>Current treatment. </a:t>
            </a:r>
          </a:p>
          <a:p>
            <a:pPr lvl="1"/>
            <a:endParaRPr lang="en-PH" sz="2600" b="1" dirty="0">
              <a:solidFill>
                <a:schemeClr val="accent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PH" sz="3200" b="1" dirty="0">
                <a:solidFill>
                  <a:schemeClr val="accent1">
                    <a:lumMod val="75000"/>
                  </a:schemeClr>
                </a:solidFill>
                <a:latin typeface="Arial" panose="020B0604020202020204" pitchFamily="34" charset="0"/>
                <a:cs typeface="Arial" panose="020B0604020202020204" pitchFamily="34" charset="0"/>
              </a:rPr>
              <a:t>Recommendations for new intervention approaches.</a:t>
            </a:r>
          </a:p>
          <a:p>
            <a:pPr marL="514350" indent="-514350">
              <a:buFont typeface="+mj-lt"/>
              <a:buAutoNum type="arabicPeriod"/>
            </a:pPr>
            <a:endParaRPr lang="en-PH" sz="3200" b="1" dirty="0">
              <a:solidFill>
                <a:schemeClr val="accent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PH" sz="3200" b="1" dirty="0">
                <a:solidFill>
                  <a:schemeClr val="accent1">
                    <a:lumMod val="75000"/>
                  </a:schemeClr>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8924666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Recommendations for change </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95350"/>
            <a:ext cx="9144000" cy="3724096"/>
          </a:xfrm>
          <a:prstGeom prst="rect">
            <a:avLst/>
          </a:prstGeom>
          <a:solidFill>
            <a:schemeClr val="bg1"/>
          </a:solidFill>
        </p:spPr>
        <p:txBody>
          <a:bodyPr wrap="square" rtlCol="0">
            <a:spAutoFit/>
          </a:bodyPr>
          <a:lstStyle/>
          <a:p>
            <a:pPr marL="457200"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More research into this topic area. </a:t>
            </a:r>
          </a:p>
          <a:p>
            <a:pPr marL="914400" lvl="1" indent="-457200">
              <a:buFont typeface="+mj-lt"/>
              <a:buAutoNum type="alphaLcParenR"/>
            </a:pPr>
            <a:r>
              <a:rPr lang="en-GB" sz="2400" b="1" dirty="0">
                <a:solidFill>
                  <a:schemeClr val="accent1"/>
                </a:solidFill>
                <a:latin typeface="Arial" panose="020B0604020202020204" pitchFamily="34" charset="0"/>
                <a:cs typeface="Arial" panose="020B0604020202020204" pitchFamily="34" charset="0"/>
              </a:rPr>
              <a:t>What works vs what does not work. </a:t>
            </a:r>
          </a:p>
          <a:p>
            <a:pPr marL="457200" indent="-457200">
              <a:buFont typeface="+mj-lt"/>
              <a:buAutoNum type="arabicPeriod"/>
            </a:pPr>
            <a:endParaRPr lang="en-GB" sz="24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Policy changes. </a:t>
            </a:r>
          </a:p>
          <a:p>
            <a:pPr marL="914400" lvl="1" indent="-457200">
              <a:buFont typeface="+mj-lt"/>
              <a:buAutoNum type="alphaLcParenR"/>
            </a:pPr>
            <a:r>
              <a:rPr lang="en-GB" sz="2400" b="1" dirty="0">
                <a:solidFill>
                  <a:schemeClr val="accent1"/>
                </a:solidFill>
                <a:latin typeface="Arial" panose="020B0604020202020204" pitchFamily="34" charset="0"/>
                <a:cs typeface="Arial" panose="020B0604020202020204" pitchFamily="34" charset="0"/>
              </a:rPr>
              <a:t>for diagnosing and treating ED in people with higher BMI.</a:t>
            </a:r>
          </a:p>
          <a:p>
            <a:pPr lvl="1"/>
            <a:r>
              <a:rPr lang="en-GB" sz="2400" b="1" dirty="0">
                <a:solidFill>
                  <a:schemeClr val="accent1"/>
                </a:solidFill>
                <a:latin typeface="Arial" panose="020B0604020202020204" pitchFamily="34" charset="0"/>
                <a:cs typeface="Arial" panose="020B0604020202020204" pitchFamily="34" charset="0"/>
              </a:rPr>
              <a:t> </a:t>
            </a:r>
          </a:p>
          <a:p>
            <a:pPr marL="457200" indent="-457200">
              <a:buFont typeface="+mj-lt"/>
              <a:buAutoNum type="arabicPeriod"/>
            </a:pPr>
            <a:r>
              <a:rPr lang="en-GB" sz="2400" b="1" dirty="0">
                <a:solidFill>
                  <a:schemeClr val="accent1"/>
                </a:solidFill>
                <a:latin typeface="Arial" panose="020B0604020202020204" pitchFamily="34" charset="0"/>
                <a:cs typeface="Arial" panose="020B0604020202020204" pitchFamily="34" charset="0"/>
              </a:rPr>
              <a:t>Development and provision of scalable interventions. </a:t>
            </a:r>
          </a:p>
          <a:p>
            <a:pPr marL="914400" lvl="1" indent="-457200">
              <a:buFont typeface="+mj-lt"/>
              <a:buAutoNum type="alphaLcParenR"/>
            </a:pPr>
            <a:r>
              <a:rPr lang="en-GB" sz="2400" b="1" dirty="0">
                <a:solidFill>
                  <a:schemeClr val="accent1"/>
                </a:solidFill>
                <a:latin typeface="Arial" panose="020B0604020202020204" pitchFamily="34" charset="0"/>
                <a:cs typeface="Arial" panose="020B0604020202020204" pitchFamily="34" charset="0"/>
              </a:rPr>
              <a:t>First Steps ED. </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06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Conclusions</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95350"/>
            <a:ext cx="9144000" cy="3477875"/>
          </a:xfrm>
          <a:prstGeom prst="rect">
            <a:avLst/>
          </a:prstGeom>
          <a:solidFill>
            <a:schemeClr val="bg1"/>
          </a:solidFill>
        </p:spPr>
        <p:txBody>
          <a:bodyPr wrap="square" rtlCol="0">
            <a:spAutoFit/>
          </a:bodyPr>
          <a:lstStyle/>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High prevalence of ED in children living with obesity.  </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ED experienced by people with higher weight has been consistently under-recognised and under-treated. </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Lack of effective evidenced-based treatment is unethical. </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chemeClr val="accent1"/>
                </a:solidFill>
                <a:latin typeface="Arial" panose="020B0604020202020204" pitchFamily="34" charset="0"/>
                <a:cs typeface="Arial" panose="020B0604020202020204" pitchFamily="34" charset="0"/>
              </a:rPr>
              <a:t>There is an urgent need for best practice approaches to the management of eating disorders in people with higher weight and evidence-based clinical practice recommendations.</a:t>
            </a:r>
          </a:p>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33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52"/>
            <a:ext cx="9144000" cy="5120848"/>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Thanks for listening </a:t>
            </a:r>
          </a:p>
        </p:txBody>
      </p:sp>
      <p:sp>
        <p:nvSpPr>
          <p:cNvPr id="5" name="TextBox 4">
            <a:extLst>
              <a:ext uri="{FF2B5EF4-FFF2-40B4-BE49-F238E27FC236}">
                <a16:creationId xmlns:a16="http://schemas.microsoft.com/office/drawing/2014/main" id="{223BA58D-96DF-4AEF-A0C0-1A8ED45B047A}"/>
              </a:ext>
            </a:extLst>
          </p:cNvPr>
          <p:cNvSpPr txBox="1"/>
          <p:nvPr/>
        </p:nvSpPr>
        <p:spPr>
          <a:xfrm>
            <a:off x="152400" y="853650"/>
            <a:ext cx="8839200" cy="375552"/>
          </a:xfrm>
          <a:prstGeom prst="rect">
            <a:avLst/>
          </a:prstGeom>
          <a:noFill/>
        </p:spPr>
        <p:txBody>
          <a:bodyPr wrap="square">
            <a:spAutoFit/>
          </a:bodyPr>
          <a:lstStyle/>
          <a:p>
            <a:pPr lvl="0">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468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93C2D7-B50E-4B25-B6F6-4FAE08E851FE}"/>
              </a:ext>
            </a:extLst>
          </p:cNvPr>
          <p:cNvPicPr>
            <a:picLocks noChangeAspect="1"/>
          </p:cNvPicPr>
          <p:nvPr/>
        </p:nvPicPr>
        <p:blipFill rotWithShape="1">
          <a:blip r:embed="rId3"/>
          <a:srcRect t="7871" b="7875"/>
          <a:stretch/>
        </p:blipFill>
        <p:spPr>
          <a:xfrm>
            <a:off x="20" y="961"/>
            <a:ext cx="9143980" cy="5142539"/>
          </a:xfrm>
          <a:prstGeom prst="rect">
            <a:avLst/>
          </a:prstGeom>
        </p:spPr>
      </p:pic>
      <p:sp>
        <p:nvSpPr>
          <p:cNvPr id="4" name="TextBox 3">
            <a:extLst>
              <a:ext uri="{FF2B5EF4-FFF2-40B4-BE49-F238E27FC236}">
                <a16:creationId xmlns:a16="http://schemas.microsoft.com/office/drawing/2014/main" id="{134D4599-0B2A-4762-BBC9-43C1CA1EBBA6}"/>
              </a:ext>
            </a:extLst>
          </p:cNvPr>
          <p:cNvSpPr txBox="1"/>
          <p:nvPr/>
        </p:nvSpPr>
        <p:spPr>
          <a:xfrm>
            <a:off x="152400" y="1428750"/>
            <a:ext cx="8839200" cy="367216"/>
          </a:xfrm>
          <a:prstGeom prst="rect">
            <a:avLst/>
          </a:prstGeom>
          <a:noFill/>
        </p:spPr>
        <p:txBody>
          <a:bodyPr wrap="square" rtlCol="0">
            <a:spAutoFit/>
          </a:bodyPr>
          <a:lstStyle/>
          <a:p>
            <a:pPr marL="742950" indent="-285750">
              <a:lnSpc>
                <a:spcPct val="107000"/>
              </a:lnSpc>
              <a:spcAft>
                <a:spcPts val="800"/>
              </a:spcAft>
              <a:buFont typeface="Arial" panose="020B0604020202020204" pitchFamily="34" charset="0"/>
              <a:buChar char="•"/>
            </a:pPr>
            <a:endParaRPr lang="en-GB" dirty="0">
              <a:solidFill>
                <a:srgbClr val="7F7F7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23BA58D-96DF-4AEF-A0C0-1A8ED45B047A}"/>
              </a:ext>
            </a:extLst>
          </p:cNvPr>
          <p:cNvSpPr txBox="1"/>
          <p:nvPr/>
        </p:nvSpPr>
        <p:spPr>
          <a:xfrm>
            <a:off x="152400" y="853650"/>
            <a:ext cx="8839200" cy="375552"/>
          </a:xfrm>
          <a:prstGeom prst="rect">
            <a:avLst/>
          </a:prstGeom>
          <a:noFill/>
        </p:spPr>
        <p:txBody>
          <a:bodyPr wrap="square">
            <a:spAutoFit/>
          </a:bodyPr>
          <a:lstStyle/>
          <a:p>
            <a:pPr lvl="0">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7942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Bibliography</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00100"/>
            <a:ext cx="9144000" cy="5601533"/>
          </a:xfrm>
          <a:prstGeom prst="rect">
            <a:avLst/>
          </a:prstGeom>
          <a:solidFill>
            <a:schemeClr val="bg1"/>
          </a:solidFill>
        </p:spPr>
        <p:txBody>
          <a:bodyPr wrap="square" rtlCol="0">
            <a:spAutoFit/>
          </a:bodyPr>
          <a:lstStyle/>
          <a:p>
            <a:pPr algn="l"/>
            <a:endParaRPr lang="en-GB" sz="1200" b="1" i="0" u="none" strike="noStrike" baseline="0" dirty="0">
              <a:solidFill>
                <a:schemeClr val="accent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Azar KMJ, Bennett GG, </a:t>
            </a:r>
            <a:r>
              <a:rPr lang="en-GB" sz="1400" b="1" dirty="0" err="1">
                <a:solidFill>
                  <a:schemeClr val="accent1"/>
                </a:solidFill>
                <a:latin typeface="Arial" panose="020B0604020202020204" pitchFamily="34" charset="0"/>
                <a:cs typeface="Arial" panose="020B0604020202020204" pitchFamily="34" charset="0"/>
              </a:rPr>
              <a:t>Nolting</a:t>
            </a:r>
            <a:r>
              <a:rPr lang="en-GB" sz="1400" b="1" dirty="0">
                <a:solidFill>
                  <a:schemeClr val="accent1"/>
                </a:solidFill>
                <a:latin typeface="Arial" panose="020B0604020202020204" pitchFamily="34" charset="0"/>
                <a:cs typeface="Arial" panose="020B0604020202020204" pitchFamily="34" charset="0"/>
              </a:rPr>
              <a:t> LA, Rosas LG, Burke LE, Ma J (2018). A framework for examining the function of digital health technologies for weight management. </a:t>
            </a:r>
            <a:r>
              <a:rPr lang="en-GB" sz="1400" b="1" i="1" dirty="0">
                <a:solidFill>
                  <a:schemeClr val="accent1"/>
                </a:solidFill>
                <a:latin typeface="Arial" panose="020B0604020202020204" pitchFamily="34" charset="0"/>
                <a:cs typeface="Arial" panose="020B0604020202020204" pitchFamily="34" charset="0"/>
              </a:rPr>
              <a:t>Journal of Translation Behaviour </a:t>
            </a:r>
            <a:r>
              <a:rPr lang="en-GB" sz="1400" b="1" dirty="0">
                <a:solidFill>
                  <a:schemeClr val="accent1"/>
                </a:solidFill>
                <a:latin typeface="Arial" panose="020B0604020202020204" pitchFamily="34" charset="0"/>
                <a:cs typeface="Arial" panose="020B0604020202020204" pitchFamily="34" charset="0"/>
              </a:rPr>
              <a:t>1;8(2):280-294. </a:t>
            </a:r>
            <a:r>
              <a:rPr lang="en-GB" sz="1400" b="1" dirty="0" err="1">
                <a:solidFill>
                  <a:schemeClr val="accent1"/>
                </a:solidFill>
                <a:latin typeface="Arial" panose="020B0604020202020204" pitchFamily="34" charset="0"/>
                <a:cs typeface="Arial" panose="020B0604020202020204" pitchFamily="34" charset="0"/>
              </a:rPr>
              <a:t>doi</a:t>
            </a:r>
            <a:r>
              <a:rPr lang="en-GB" sz="1400" b="1" dirty="0">
                <a:solidFill>
                  <a:schemeClr val="accent1"/>
                </a:solidFill>
                <a:latin typeface="Arial" panose="020B0604020202020204" pitchFamily="34" charset="0"/>
                <a:cs typeface="Arial" panose="020B0604020202020204" pitchFamily="34" charset="0"/>
              </a:rPr>
              <a:t>: 10.1093/</a:t>
            </a:r>
            <a:r>
              <a:rPr lang="en-GB" sz="1400" b="1" dirty="0" err="1">
                <a:solidFill>
                  <a:schemeClr val="accent1"/>
                </a:solidFill>
                <a:latin typeface="Arial" panose="020B0604020202020204" pitchFamily="34" charset="0"/>
                <a:cs typeface="Arial" panose="020B0604020202020204" pitchFamily="34" charset="0"/>
              </a:rPr>
              <a:t>tbm</a:t>
            </a:r>
            <a:r>
              <a:rPr lang="en-GB" sz="1400" b="1" dirty="0">
                <a:solidFill>
                  <a:schemeClr val="accent1"/>
                </a:solidFill>
                <a:latin typeface="Arial" panose="020B0604020202020204" pitchFamily="34" charset="0"/>
                <a:cs typeface="Arial" panose="020B0604020202020204" pitchFamily="34" charset="0"/>
              </a:rPr>
              <a:t>/ibx050.</a:t>
            </a:r>
          </a:p>
          <a:p>
            <a:pPr marL="171450" indent="-171450">
              <a:buFont typeface="Arial" panose="020B0604020202020204" pitchFamily="34" charset="0"/>
              <a:buChar char="•"/>
            </a:pPr>
            <a:r>
              <a:rPr lang="en-GB" sz="1400" b="1" dirty="0" err="1">
                <a:solidFill>
                  <a:schemeClr val="accent1"/>
                </a:solidFill>
                <a:latin typeface="Arial" panose="020B0604020202020204" pitchFamily="34" charset="0"/>
                <a:cs typeface="Arial" panose="020B0604020202020204" pitchFamily="34" charset="0"/>
              </a:rPr>
              <a:t>Biedermann</a:t>
            </a:r>
            <a:r>
              <a:rPr lang="en-GB" sz="1400" b="1" dirty="0">
                <a:solidFill>
                  <a:schemeClr val="accent1"/>
                </a:solidFill>
                <a:latin typeface="Arial" panose="020B0604020202020204" pitchFamily="34" charset="0"/>
                <a:cs typeface="Arial" panose="020B0604020202020204" pitchFamily="34" charset="0"/>
              </a:rPr>
              <a:t>, L. and </a:t>
            </a:r>
            <a:r>
              <a:rPr lang="en-GB" sz="1400" b="1" dirty="0" err="1">
                <a:solidFill>
                  <a:schemeClr val="accent1"/>
                </a:solidFill>
                <a:latin typeface="Arial" panose="020B0604020202020204" pitchFamily="34" charset="0"/>
                <a:cs typeface="Arial" panose="020B0604020202020204" pitchFamily="34" charset="0"/>
              </a:rPr>
              <a:t>Rogler</a:t>
            </a:r>
            <a:r>
              <a:rPr lang="en-GB" sz="1400" b="1" dirty="0">
                <a:solidFill>
                  <a:schemeClr val="accent1"/>
                </a:solidFill>
                <a:latin typeface="Arial" panose="020B0604020202020204" pitchFamily="34" charset="0"/>
                <a:cs typeface="Arial" panose="020B0604020202020204" pitchFamily="34" charset="0"/>
              </a:rPr>
              <a:t>, G., (2015). The intestinal microbiota: its role in health and disease. </a:t>
            </a:r>
            <a:r>
              <a:rPr lang="en-GB" sz="1400" b="1" i="1" dirty="0">
                <a:solidFill>
                  <a:schemeClr val="accent1"/>
                </a:solidFill>
                <a:latin typeface="Arial" panose="020B0604020202020204" pitchFamily="34" charset="0"/>
                <a:cs typeface="Arial" panose="020B0604020202020204" pitchFamily="34" charset="0"/>
              </a:rPr>
              <a:t>European journal of </a:t>
            </a:r>
            <a:r>
              <a:rPr lang="en-GB" sz="1400" b="1" i="1" dirty="0" err="1">
                <a:solidFill>
                  <a:schemeClr val="accent1"/>
                </a:solidFill>
                <a:latin typeface="Arial" panose="020B0604020202020204" pitchFamily="34" charset="0"/>
                <a:cs typeface="Arial" panose="020B0604020202020204" pitchFamily="34" charset="0"/>
              </a:rPr>
              <a:t>pediatrics</a:t>
            </a:r>
            <a:r>
              <a:rPr lang="en-GB" sz="1400" b="1" dirty="0">
                <a:solidFill>
                  <a:schemeClr val="accent1"/>
                </a:solidFill>
                <a:latin typeface="Arial" panose="020B0604020202020204" pitchFamily="34" charset="0"/>
                <a:cs typeface="Arial" panose="020B0604020202020204" pitchFamily="34" charset="0"/>
              </a:rPr>
              <a:t>, 174(2), pp.151-167.</a:t>
            </a: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Cameron, J.D., </a:t>
            </a:r>
            <a:r>
              <a:rPr lang="en-GB" sz="1400" b="1" dirty="0" err="1">
                <a:solidFill>
                  <a:schemeClr val="accent1"/>
                </a:solidFill>
                <a:latin typeface="Arial" panose="020B0604020202020204" pitchFamily="34" charset="0"/>
                <a:cs typeface="Arial" panose="020B0604020202020204" pitchFamily="34" charset="0"/>
              </a:rPr>
              <a:t>Tasca</a:t>
            </a:r>
            <a:r>
              <a:rPr lang="en-GB" sz="1400" b="1" dirty="0">
                <a:solidFill>
                  <a:schemeClr val="accent1"/>
                </a:solidFill>
                <a:latin typeface="Arial" panose="020B0604020202020204" pitchFamily="34" charset="0"/>
                <a:cs typeface="Arial" panose="020B0604020202020204" pitchFamily="34" charset="0"/>
              </a:rPr>
              <a:t>, G.A., Little, J., </a:t>
            </a:r>
            <a:r>
              <a:rPr lang="en-GB" sz="1400" b="1" dirty="0" err="1">
                <a:solidFill>
                  <a:schemeClr val="accent1"/>
                </a:solidFill>
                <a:latin typeface="Arial" panose="020B0604020202020204" pitchFamily="34" charset="0"/>
                <a:cs typeface="Arial" panose="020B0604020202020204" pitchFamily="34" charset="0"/>
              </a:rPr>
              <a:t>Chyurlia</a:t>
            </a:r>
            <a:r>
              <a:rPr lang="en-GB" sz="1400" b="1" dirty="0">
                <a:solidFill>
                  <a:schemeClr val="accent1"/>
                </a:solidFill>
                <a:latin typeface="Arial" panose="020B0604020202020204" pitchFamily="34" charset="0"/>
                <a:cs typeface="Arial" panose="020B0604020202020204" pitchFamily="34" charset="0"/>
              </a:rPr>
              <a:t>, L., Ritchie, K., Yeh, E., Doucette, S., Obregon, A.M., Bulman, D.E., Doucet, É. and Goldfield, G.S., (2019). Effects of fat mass and obesity-associated (FTO) gene polymorphisms on binge eating in women with binge-eating disorder: The moderating influence of attachment style. Nutrition, 61, pp.208-212.</a:t>
            </a: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Chai LK, Collins CE, May C, Ashman A, Holder C, Brown LJ, Burrows TL (2019). Feasibility and efficacy of a web-based family telehealth nutrition intervention to improve child weight status and dietary intake: A pilot randomised controlled trial. </a:t>
            </a:r>
            <a:r>
              <a:rPr lang="en-GB" sz="1400" b="1" i="1" dirty="0">
                <a:solidFill>
                  <a:schemeClr val="accent1"/>
                </a:solidFill>
                <a:latin typeface="Arial" panose="020B0604020202020204" pitchFamily="34" charset="0"/>
                <a:cs typeface="Arial" panose="020B0604020202020204" pitchFamily="34" charset="0"/>
              </a:rPr>
              <a:t>Journal of Telemedicine and Telecare</a:t>
            </a:r>
            <a:r>
              <a:rPr lang="en-GB" sz="1400" b="1" dirty="0">
                <a:solidFill>
                  <a:schemeClr val="accent1"/>
                </a:solidFill>
                <a:latin typeface="Arial" panose="020B0604020202020204" pitchFamily="34" charset="0"/>
                <a:cs typeface="Arial" panose="020B0604020202020204" pitchFamily="34" charset="0"/>
              </a:rPr>
              <a:t>. </a:t>
            </a:r>
            <a:r>
              <a:rPr lang="en-GB" sz="1400" b="1" dirty="0" err="1">
                <a:solidFill>
                  <a:schemeClr val="accent1"/>
                </a:solidFill>
                <a:latin typeface="Arial" panose="020B0604020202020204" pitchFamily="34" charset="0"/>
                <a:cs typeface="Arial" panose="020B0604020202020204" pitchFamily="34" charset="0"/>
              </a:rPr>
              <a:t>doi</a:t>
            </a:r>
            <a:r>
              <a:rPr lang="en-GB" sz="1400" b="1" dirty="0">
                <a:solidFill>
                  <a:schemeClr val="accent1"/>
                </a:solidFill>
                <a:latin typeface="Arial" panose="020B0604020202020204" pitchFamily="34" charset="0"/>
                <a:cs typeface="Arial" panose="020B0604020202020204" pitchFamily="34" charset="0"/>
              </a:rPr>
              <a:t>: 10.1177/1357633X19865855. </a:t>
            </a: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Hainer, V., </a:t>
            </a:r>
            <a:r>
              <a:rPr lang="en-GB" sz="1400" b="1" dirty="0" err="1">
                <a:solidFill>
                  <a:schemeClr val="accent1"/>
                </a:solidFill>
                <a:latin typeface="Arial" panose="020B0604020202020204" pitchFamily="34" charset="0"/>
                <a:cs typeface="Arial" panose="020B0604020202020204" pitchFamily="34" charset="0"/>
              </a:rPr>
              <a:t>Kabrnova</a:t>
            </a:r>
            <a:r>
              <a:rPr lang="en-GB" sz="1400" b="1" dirty="0">
                <a:solidFill>
                  <a:schemeClr val="accent1"/>
                </a:solidFill>
                <a:latin typeface="Arial" panose="020B0604020202020204" pitchFamily="34" charset="0"/>
                <a:cs typeface="Arial" panose="020B0604020202020204" pitchFamily="34" charset="0"/>
              </a:rPr>
              <a:t>, K., </a:t>
            </a:r>
            <a:r>
              <a:rPr lang="en-GB" sz="1400" b="1" dirty="0" err="1">
                <a:solidFill>
                  <a:schemeClr val="accent1"/>
                </a:solidFill>
                <a:latin typeface="Arial" panose="020B0604020202020204" pitchFamily="34" charset="0"/>
                <a:cs typeface="Arial" panose="020B0604020202020204" pitchFamily="34" charset="0"/>
              </a:rPr>
              <a:t>Aldhoon</a:t>
            </a:r>
            <a:r>
              <a:rPr lang="en-GB" sz="1400" b="1" dirty="0">
                <a:solidFill>
                  <a:schemeClr val="accent1"/>
                </a:solidFill>
                <a:latin typeface="Arial" panose="020B0604020202020204" pitchFamily="34" charset="0"/>
                <a:cs typeface="Arial" panose="020B0604020202020204" pitchFamily="34" charset="0"/>
              </a:rPr>
              <a:t>, B., </a:t>
            </a:r>
            <a:r>
              <a:rPr lang="en-GB" sz="1400" b="1" dirty="0" err="1">
                <a:solidFill>
                  <a:schemeClr val="accent1"/>
                </a:solidFill>
                <a:latin typeface="Arial" panose="020B0604020202020204" pitchFamily="34" charset="0"/>
                <a:cs typeface="Arial" panose="020B0604020202020204" pitchFamily="34" charset="0"/>
              </a:rPr>
              <a:t>Kunesova</a:t>
            </a:r>
            <a:r>
              <a:rPr lang="en-GB" sz="1400" b="1" dirty="0">
                <a:solidFill>
                  <a:schemeClr val="accent1"/>
                </a:solidFill>
                <a:latin typeface="Arial" panose="020B0604020202020204" pitchFamily="34" charset="0"/>
                <a:cs typeface="Arial" panose="020B0604020202020204" pitchFamily="34" charset="0"/>
              </a:rPr>
              <a:t>, M. and </a:t>
            </a:r>
            <a:r>
              <a:rPr lang="en-GB" sz="1400" b="1" dirty="0" err="1">
                <a:solidFill>
                  <a:schemeClr val="accent1"/>
                </a:solidFill>
                <a:latin typeface="Arial" panose="020B0604020202020204" pitchFamily="34" charset="0"/>
                <a:cs typeface="Arial" panose="020B0604020202020204" pitchFamily="34" charset="0"/>
              </a:rPr>
              <a:t>Wagenknecht</a:t>
            </a:r>
            <a:r>
              <a:rPr lang="en-GB" sz="1400" b="1" dirty="0">
                <a:solidFill>
                  <a:schemeClr val="accent1"/>
                </a:solidFill>
                <a:latin typeface="Arial" panose="020B0604020202020204" pitchFamily="34" charset="0"/>
                <a:cs typeface="Arial" panose="020B0604020202020204" pitchFamily="34" charset="0"/>
              </a:rPr>
              <a:t>, M., (2006). Serotonin and norepinephrine reuptake inhibition and eating </a:t>
            </a:r>
            <a:r>
              <a:rPr lang="en-GB" sz="1400" b="1" dirty="0" err="1">
                <a:solidFill>
                  <a:schemeClr val="accent1"/>
                </a:solidFill>
                <a:latin typeface="Arial" panose="020B0604020202020204" pitchFamily="34" charset="0"/>
                <a:cs typeface="Arial" panose="020B0604020202020204" pitchFamily="34" charset="0"/>
              </a:rPr>
              <a:t>behavior</a:t>
            </a:r>
            <a:r>
              <a:rPr lang="en-GB" sz="1400" b="1" i="1" dirty="0">
                <a:solidFill>
                  <a:schemeClr val="accent1"/>
                </a:solidFill>
                <a:latin typeface="Arial" panose="020B0604020202020204" pitchFamily="34" charset="0"/>
                <a:cs typeface="Arial" panose="020B0604020202020204" pitchFamily="34" charset="0"/>
              </a:rPr>
              <a:t>. Annals of the New York Academy of Sciences, </a:t>
            </a:r>
            <a:r>
              <a:rPr lang="en-GB" sz="1400" b="1" dirty="0">
                <a:solidFill>
                  <a:schemeClr val="accent1"/>
                </a:solidFill>
                <a:latin typeface="Arial" panose="020B0604020202020204" pitchFamily="34" charset="0"/>
                <a:cs typeface="Arial" panose="020B0604020202020204" pitchFamily="34" charset="0"/>
              </a:rPr>
              <a:t>1083(1), pp.252-269.</a:t>
            </a:r>
          </a:p>
          <a:p>
            <a:pPr marL="171450" indent="-171450">
              <a:buFont typeface="Arial" panose="020B0604020202020204" pitchFamily="34" charset="0"/>
              <a:buChar char="•"/>
            </a:pPr>
            <a:r>
              <a:rPr lang="en-GB" sz="1400" b="1" dirty="0" err="1">
                <a:solidFill>
                  <a:schemeClr val="accent1"/>
                </a:solidFill>
                <a:latin typeface="Arial" panose="020B0604020202020204" pitchFamily="34" charset="0"/>
                <a:cs typeface="Arial" panose="020B0604020202020204" pitchFamily="34" charset="0"/>
              </a:rPr>
              <a:t>Jebeile</a:t>
            </a:r>
            <a:r>
              <a:rPr lang="en-GB" sz="1400" b="1" dirty="0">
                <a:solidFill>
                  <a:schemeClr val="accent1"/>
                </a:solidFill>
                <a:latin typeface="Arial" panose="020B0604020202020204" pitchFamily="34" charset="0"/>
                <a:cs typeface="Arial" panose="020B0604020202020204" pitchFamily="34" charset="0"/>
              </a:rPr>
              <a:t>, H., </a:t>
            </a:r>
            <a:r>
              <a:rPr lang="en-GB" sz="1400" b="1" dirty="0" err="1">
                <a:solidFill>
                  <a:schemeClr val="accent1"/>
                </a:solidFill>
                <a:latin typeface="Arial" panose="020B0604020202020204" pitchFamily="34" charset="0"/>
                <a:cs typeface="Arial" panose="020B0604020202020204" pitchFamily="34" charset="0"/>
              </a:rPr>
              <a:t>Gow</a:t>
            </a:r>
            <a:r>
              <a:rPr lang="en-GB" sz="1400" b="1" dirty="0">
                <a:solidFill>
                  <a:schemeClr val="accent1"/>
                </a:solidFill>
                <a:latin typeface="Arial" panose="020B0604020202020204" pitchFamily="34" charset="0"/>
                <a:cs typeface="Arial" panose="020B0604020202020204" pitchFamily="34" charset="0"/>
              </a:rPr>
              <a:t>, M.L., Baur, L.A., Garnett, S.P., Paxton, S.J. and Lister, N.B., 2019. Treatment of obesity, with a dietary component, and eating disorder risk in children and adolescents: A systematic review with meta‐analysis. </a:t>
            </a:r>
            <a:r>
              <a:rPr lang="en-GB" sz="1400" b="1" i="1" dirty="0">
                <a:solidFill>
                  <a:schemeClr val="accent1"/>
                </a:solidFill>
                <a:latin typeface="Arial" panose="020B0604020202020204" pitchFamily="34" charset="0"/>
                <a:cs typeface="Arial" panose="020B0604020202020204" pitchFamily="34" charset="0"/>
              </a:rPr>
              <a:t>Obesity Reviews</a:t>
            </a:r>
            <a:r>
              <a:rPr lang="en-GB" sz="1400" b="1" dirty="0">
                <a:solidFill>
                  <a:schemeClr val="accent1"/>
                </a:solidFill>
                <a:latin typeface="Arial" panose="020B0604020202020204" pitchFamily="34" charset="0"/>
                <a:cs typeface="Arial" panose="020B0604020202020204" pitchFamily="34" charset="0"/>
              </a:rPr>
              <a:t>, 20(9), pp.1287-1298.</a:t>
            </a:r>
          </a:p>
          <a:p>
            <a:pPr marL="171450" indent="-171450">
              <a:buFont typeface="Arial" panose="020B0604020202020204" pitchFamily="34" charset="0"/>
              <a:buChar char="•"/>
            </a:pPr>
            <a:endParaRPr lang="en-GB" sz="1400" b="1" dirty="0">
              <a:solidFill>
                <a:schemeClr val="accent1"/>
              </a:solidFill>
              <a:latin typeface="Arial" panose="020B0604020202020204" pitchFamily="34" charset="0"/>
              <a:cs typeface="Arial" panose="020B0604020202020204" pitchFamily="34" charset="0"/>
            </a:endParaRPr>
          </a:p>
          <a:p>
            <a:endParaRPr lang="en-GB" sz="1400" b="1" dirty="0">
              <a:solidFill>
                <a:schemeClr val="accent1"/>
              </a:solidFill>
              <a:latin typeface="Arial" panose="020B0604020202020204" pitchFamily="34" charset="0"/>
              <a:cs typeface="Arial" panose="020B0604020202020204" pitchFamily="34" charset="0"/>
            </a:endParaRPr>
          </a:p>
          <a:p>
            <a:pPr algn="l"/>
            <a:endParaRPr lang="en-US" sz="2000" b="1" dirty="0">
              <a:solidFill>
                <a:schemeClr val="accent1"/>
              </a:solidFill>
              <a:latin typeface="Arial" panose="020B0604020202020204" pitchFamily="34" charset="0"/>
              <a:cs typeface="Arial" panose="020B0604020202020204" pitchFamily="34" charset="0"/>
            </a:endParaRPr>
          </a:p>
          <a:p>
            <a:endParaRPr lang="en-US" sz="1600" b="1" dirty="0">
              <a:solidFill>
                <a:schemeClr val="accent1"/>
              </a:solidFill>
              <a:latin typeface="Arial" panose="020B0604020202020204" pitchFamily="34" charset="0"/>
              <a:cs typeface="Arial" panose="020B0604020202020204" pitchFamily="34" charset="0"/>
            </a:endParaRPr>
          </a:p>
          <a:p>
            <a:pPr algn="l"/>
            <a:endParaRPr 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00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806916"/>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Bibliography</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00100"/>
            <a:ext cx="9144000" cy="5170646"/>
          </a:xfrm>
          <a:prstGeom prst="rect">
            <a:avLst/>
          </a:prstGeom>
          <a:solidFill>
            <a:schemeClr val="bg1"/>
          </a:solidFill>
        </p:spPr>
        <p:txBody>
          <a:bodyPr wrap="square" rtlCol="0">
            <a:spAutoFit/>
          </a:bodyPr>
          <a:lstStyle/>
          <a:p>
            <a:pPr algn="l"/>
            <a:endParaRPr lang="en-GB" sz="1200" b="1" i="0" u="none" strike="noStrike" baseline="0" dirty="0">
              <a:solidFill>
                <a:schemeClr val="accent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400" b="1" dirty="0">
              <a:solidFill>
                <a:schemeClr val="accent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Libbey, H.P., Story, M.T., </a:t>
            </a:r>
            <a:r>
              <a:rPr lang="en-GB" sz="1400" b="1" dirty="0" err="1">
                <a:solidFill>
                  <a:schemeClr val="accent1"/>
                </a:solidFill>
                <a:latin typeface="Arial" panose="020B0604020202020204" pitchFamily="34" charset="0"/>
                <a:cs typeface="Arial" panose="020B0604020202020204" pitchFamily="34" charset="0"/>
              </a:rPr>
              <a:t>Neumark‐Sztainer</a:t>
            </a:r>
            <a:r>
              <a:rPr lang="en-GB" sz="1400" b="1" dirty="0">
                <a:solidFill>
                  <a:schemeClr val="accent1"/>
                </a:solidFill>
                <a:latin typeface="Arial" panose="020B0604020202020204" pitchFamily="34" charset="0"/>
                <a:cs typeface="Arial" panose="020B0604020202020204" pitchFamily="34" charset="0"/>
              </a:rPr>
              <a:t>, D.R. and </a:t>
            </a:r>
            <a:r>
              <a:rPr lang="en-GB" sz="1400" b="1" dirty="0" err="1">
                <a:solidFill>
                  <a:schemeClr val="accent1"/>
                </a:solidFill>
                <a:latin typeface="Arial" panose="020B0604020202020204" pitchFamily="34" charset="0"/>
                <a:cs typeface="Arial" panose="020B0604020202020204" pitchFamily="34" charset="0"/>
              </a:rPr>
              <a:t>Boutelle</a:t>
            </a:r>
            <a:r>
              <a:rPr lang="en-GB" sz="1400" b="1" dirty="0">
                <a:solidFill>
                  <a:schemeClr val="accent1"/>
                </a:solidFill>
                <a:latin typeface="Arial" panose="020B0604020202020204" pitchFamily="34" charset="0"/>
                <a:cs typeface="Arial" panose="020B0604020202020204" pitchFamily="34" charset="0"/>
              </a:rPr>
              <a:t>, K.N., 2008. Teasing, disordered eating </a:t>
            </a:r>
            <a:r>
              <a:rPr lang="en-GB" sz="1400" b="1" dirty="0" err="1">
                <a:solidFill>
                  <a:schemeClr val="accent1"/>
                </a:solidFill>
                <a:latin typeface="Arial" panose="020B0604020202020204" pitchFamily="34" charset="0"/>
                <a:cs typeface="Arial" panose="020B0604020202020204" pitchFamily="34" charset="0"/>
              </a:rPr>
              <a:t>behaviors</a:t>
            </a:r>
            <a:r>
              <a:rPr lang="en-GB" sz="1400" b="1" dirty="0">
                <a:solidFill>
                  <a:schemeClr val="accent1"/>
                </a:solidFill>
                <a:latin typeface="Arial" panose="020B0604020202020204" pitchFamily="34" charset="0"/>
                <a:cs typeface="Arial" panose="020B0604020202020204" pitchFamily="34" charset="0"/>
              </a:rPr>
              <a:t>, and psychological morbidities among overweight adolescents. </a:t>
            </a:r>
            <a:r>
              <a:rPr lang="en-GB" sz="1400" b="1" i="1" dirty="0">
                <a:solidFill>
                  <a:schemeClr val="accent1"/>
                </a:solidFill>
                <a:latin typeface="Arial" panose="020B0604020202020204" pitchFamily="34" charset="0"/>
                <a:cs typeface="Arial" panose="020B0604020202020204" pitchFamily="34" charset="0"/>
              </a:rPr>
              <a:t>Journal of obesity</a:t>
            </a:r>
            <a:r>
              <a:rPr lang="en-GB" sz="1400" b="1" dirty="0">
                <a:solidFill>
                  <a:schemeClr val="accent1"/>
                </a:solidFill>
                <a:latin typeface="Arial" panose="020B0604020202020204" pitchFamily="34" charset="0"/>
                <a:cs typeface="Arial" panose="020B0604020202020204" pitchFamily="34" charset="0"/>
              </a:rPr>
              <a:t>, 16(S2), pp.S24-S29.</a:t>
            </a: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Nicoletti, C.F., Delfino, H.B.P., Ferreira, F.C., </a:t>
            </a:r>
            <a:r>
              <a:rPr lang="en-GB" sz="1400" b="1" dirty="0" err="1">
                <a:solidFill>
                  <a:schemeClr val="accent1"/>
                </a:solidFill>
                <a:latin typeface="Arial" panose="020B0604020202020204" pitchFamily="34" charset="0"/>
                <a:cs typeface="Arial" panose="020B0604020202020204" pitchFamily="34" charset="0"/>
              </a:rPr>
              <a:t>Pinhel</a:t>
            </a:r>
            <a:r>
              <a:rPr lang="en-GB" sz="1400" b="1" dirty="0">
                <a:solidFill>
                  <a:schemeClr val="accent1"/>
                </a:solidFill>
                <a:latin typeface="Arial" panose="020B0604020202020204" pitchFamily="34" charset="0"/>
                <a:cs typeface="Arial" panose="020B0604020202020204" pitchFamily="34" charset="0"/>
              </a:rPr>
              <a:t>, M.A.D.S. and </a:t>
            </a:r>
            <a:r>
              <a:rPr lang="en-GB" sz="1400" b="1" dirty="0" err="1">
                <a:solidFill>
                  <a:schemeClr val="accent1"/>
                </a:solidFill>
                <a:latin typeface="Arial" panose="020B0604020202020204" pitchFamily="34" charset="0"/>
                <a:cs typeface="Arial" panose="020B0604020202020204" pitchFamily="34" charset="0"/>
              </a:rPr>
              <a:t>Nonino</a:t>
            </a:r>
            <a:r>
              <a:rPr lang="en-GB" sz="1400" b="1" dirty="0">
                <a:solidFill>
                  <a:schemeClr val="accent1"/>
                </a:solidFill>
                <a:latin typeface="Arial" panose="020B0604020202020204" pitchFamily="34" charset="0"/>
                <a:cs typeface="Arial" panose="020B0604020202020204" pitchFamily="34" charset="0"/>
              </a:rPr>
              <a:t>, C.B., 2019. Role of eating disorders-related polymorphisms in obesity pathophysiology. </a:t>
            </a:r>
            <a:r>
              <a:rPr lang="en-GB" sz="1400" b="1" i="1" dirty="0">
                <a:solidFill>
                  <a:schemeClr val="accent1"/>
                </a:solidFill>
                <a:latin typeface="Arial" panose="020B0604020202020204" pitchFamily="34" charset="0"/>
                <a:cs typeface="Arial" panose="020B0604020202020204" pitchFamily="34" charset="0"/>
              </a:rPr>
              <a:t>Reviews in Endocrine and Metabolic Disorders</a:t>
            </a:r>
            <a:r>
              <a:rPr lang="en-GB" sz="1400" b="1" dirty="0">
                <a:solidFill>
                  <a:schemeClr val="accent1"/>
                </a:solidFill>
                <a:latin typeface="Arial" panose="020B0604020202020204" pitchFamily="34" charset="0"/>
                <a:cs typeface="Arial" panose="020B0604020202020204" pitchFamily="34" charset="0"/>
              </a:rPr>
              <a:t>, 20(1), pp.115-125.</a:t>
            </a: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National Institute for health and Excellence (NICE CG NG69)  Eating disorders: recognition and </a:t>
            </a:r>
            <a:r>
              <a:rPr lang="en-GB" sz="1400" b="1" dirty="0" err="1">
                <a:solidFill>
                  <a:schemeClr val="accent1"/>
                </a:solidFill>
                <a:latin typeface="Arial" panose="020B0604020202020204" pitchFamily="34" charset="0"/>
                <a:cs typeface="Arial" panose="020B0604020202020204" pitchFamily="34" charset="0"/>
              </a:rPr>
              <a:t>treatmentAvailable</a:t>
            </a:r>
            <a:r>
              <a:rPr lang="en-GB" sz="1400" b="1" dirty="0">
                <a:solidFill>
                  <a:schemeClr val="accent1"/>
                </a:solidFill>
                <a:latin typeface="Arial" panose="020B0604020202020204" pitchFamily="34" charset="0"/>
                <a:cs typeface="Arial" panose="020B0604020202020204" pitchFamily="34" charset="0"/>
              </a:rPr>
              <a:t> online at </a:t>
            </a:r>
            <a:r>
              <a:rPr lang="en-GB" sz="1400" b="1" dirty="0">
                <a:solidFill>
                  <a:schemeClr val="accent1"/>
                </a:solidFill>
                <a:latin typeface="Arial" panose="020B0604020202020204" pitchFamily="34" charset="0"/>
                <a:cs typeface="Arial" panose="020B0604020202020204" pitchFamily="34" charset="0"/>
                <a:hlinkClick r:id="rId3"/>
              </a:rPr>
              <a:t>https://www.nice.org.uk/guidance/ng69/ifp/chapter/Other-eating-disorders</a:t>
            </a:r>
            <a:r>
              <a:rPr lang="en-GB" sz="1400" b="1" dirty="0">
                <a:solidFill>
                  <a:schemeClr val="accent1"/>
                </a:solidFill>
                <a:latin typeface="Arial" panose="020B0604020202020204" pitchFamily="34" charset="0"/>
                <a:cs typeface="Arial" panose="020B0604020202020204" pitchFamily="34" charset="0"/>
              </a:rPr>
              <a:t> [Accessed on 20th 01 2023]/</a:t>
            </a: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Reilly JJ, Kelly J.(2011). Long-term impact of overweight and obesity in childhood and adolescence on morbidity and premature mortality in adulthood: systematic review</a:t>
            </a:r>
            <a:r>
              <a:rPr lang="en-GB" sz="1400" b="1" i="1" dirty="0">
                <a:solidFill>
                  <a:schemeClr val="accent1"/>
                </a:solidFill>
                <a:latin typeface="Arial" panose="020B0604020202020204" pitchFamily="34" charset="0"/>
                <a:cs typeface="Arial" panose="020B0604020202020204" pitchFamily="34" charset="0"/>
              </a:rPr>
              <a:t>. International Journal of Obesity</a:t>
            </a:r>
            <a:r>
              <a:rPr lang="en-GB" sz="1400" b="1" dirty="0">
                <a:solidFill>
                  <a:schemeClr val="accent1"/>
                </a:solidFill>
                <a:latin typeface="Arial" panose="020B0604020202020204" pitchFamily="34" charset="0"/>
                <a:cs typeface="Arial" panose="020B0604020202020204" pitchFamily="34" charset="0"/>
              </a:rPr>
              <a:t>. 2011 Jul;35(7):891-8. </a:t>
            </a:r>
            <a:r>
              <a:rPr lang="en-GB" sz="1400" b="1" dirty="0" err="1">
                <a:solidFill>
                  <a:schemeClr val="accent1"/>
                </a:solidFill>
                <a:latin typeface="Arial" panose="020B0604020202020204" pitchFamily="34" charset="0"/>
                <a:cs typeface="Arial" panose="020B0604020202020204" pitchFamily="34" charset="0"/>
              </a:rPr>
              <a:t>doi</a:t>
            </a:r>
            <a:r>
              <a:rPr lang="en-GB" sz="1400" b="1" dirty="0">
                <a:solidFill>
                  <a:schemeClr val="accent1"/>
                </a:solidFill>
                <a:latin typeface="Arial" panose="020B0604020202020204" pitchFamily="34" charset="0"/>
                <a:cs typeface="Arial" panose="020B0604020202020204" pitchFamily="34" charset="0"/>
              </a:rPr>
              <a:t>: 10.1038/ijo.2010.222. </a:t>
            </a:r>
          </a:p>
          <a:p>
            <a:pPr marL="171450" indent="-171450">
              <a:buFont typeface="Arial" panose="020B0604020202020204" pitchFamily="34" charset="0"/>
              <a:buChar char="•"/>
            </a:pPr>
            <a:r>
              <a:rPr lang="lt-LT" sz="1400" b="1" dirty="0">
                <a:solidFill>
                  <a:schemeClr val="accent1"/>
                </a:solidFill>
                <a:latin typeface="Arial" panose="020B0604020202020204" pitchFamily="34" charset="0"/>
                <a:cs typeface="Arial" panose="020B0604020202020204" pitchFamily="34" charset="0"/>
              </a:rPr>
              <a:t>Stabouli, Stella, Serap Erdine, Lagle Suurorg, Augustina Jankauskienė, and Empar Lurbe. </a:t>
            </a:r>
            <a:r>
              <a:rPr lang="en-GB" sz="1400" b="1" dirty="0">
                <a:solidFill>
                  <a:schemeClr val="accent1"/>
                </a:solidFill>
                <a:latin typeface="Arial" panose="020B0604020202020204" pitchFamily="34" charset="0"/>
                <a:cs typeface="Arial" panose="020B0604020202020204" pitchFamily="34" charset="0"/>
              </a:rPr>
              <a:t>(</a:t>
            </a:r>
            <a:r>
              <a:rPr lang="lt-LT" sz="1400" b="1" dirty="0">
                <a:solidFill>
                  <a:schemeClr val="accent1"/>
                </a:solidFill>
                <a:latin typeface="Arial" panose="020B0604020202020204" pitchFamily="34" charset="0"/>
                <a:cs typeface="Arial" panose="020B0604020202020204" pitchFamily="34" charset="0"/>
              </a:rPr>
              <a:t>2021</a:t>
            </a:r>
            <a:r>
              <a:rPr lang="en-GB" sz="1400" b="1" dirty="0">
                <a:solidFill>
                  <a:schemeClr val="accent1"/>
                </a:solidFill>
                <a:latin typeface="Arial" panose="020B0604020202020204" pitchFamily="34" charset="0"/>
                <a:cs typeface="Arial" panose="020B0604020202020204" pitchFamily="34" charset="0"/>
              </a:rPr>
              <a:t>)</a:t>
            </a:r>
            <a:r>
              <a:rPr lang="lt-LT" sz="1400" b="1" dirty="0">
                <a:solidFill>
                  <a:schemeClr val="accent1"/>
                </a:solidFill>
                <a:latin typeface="Arial" panose="020B0604020202020204" pitchFamily="34" charset="0"/>
                <a:cs typeface="Arial" panose="020B0604020202020204" pitchFamily="34" charset="0"/>
              </a:rPr>
              <a:t>. "Obesity and Eating Disorders in Children and Adolescents: The Bidirectional Link“</a:t>
            </a:r>
            <a:r>
              <a:rPr lang="en-GB" sz="1400" b="1" dirty="0">
                <a:solidFill>
                  <a:schemeClr val="accent1"/>
                </a:solidFill>
                <a:latin typeface="Arial" panose="020B0604020202020204" pitchFamily="34" charset="0"/>
                <a:cs typeface="Arial" panose="020B0604020202020204" pitchFamily="34" charset="0"/>
              </a:rPr>
              <a:t>. </a:t>
            </a:r>
            <a:r>
              <a:rPr lang="en-GB" sz="1400" b="1" i="1" dirty="0">
                <a:solidFill>
                  <a:schemeClr val="accent1"/>
                </a:solidFill>
                <a:latin typeface="Arial" panose="020B0604020202020204" pitchFamily="34" charset="0"/>
                <a:cs typeface="Arial" panose="020B0604020202020204" pitchFamily="34" charset="0"/>
              </a:rPr>
              <a:t>Journal of n</a:t>
            </a:r>
            <a:r>
              <a:rPr lang="lt-LT" sz="1400" b="1" i="1" dirty="0">
                <a:solidFill>
                  <a:schemeClr val="accent1"/>
                </a:solidFill>
                <a:latin typeface="Arial" panose="020B0604020202020204" pitchFamily="34" charset="0"/>
                <a:cs typeface="Arial" panose="020B0604020202020204" pitchFamily="34" charset="0"/>
              </a:rPr>
              <a:t>utrients</a:t>
            </a:r>
            <a:r>
              <a:rPr lang="en-GB" sz="1400" b="1" dirty="0">
                <a:solidFill>
                  <a:schemeClr val="accent1"/>
                </a:solidFill>
                <a:latin typeface="Arial" panose="020B0604020202020204" pitchFamily="34" charset="0"/>
                <a:cs typeface="Arial" panose="020B0604020202020204" pitchFamily="34" charset="0"/>
              </a:rPr>
              <a:t>. </a:t>
            </a:r>
            <a:r>
              <a:rPr lang="lt-LT" sz="1400" b="1" dirty="0">
                <a:solidFill>
                  <a:schemeClr val="accent1"/>
                </a:solidFill>
                <a:latin typeface="Arial" panose="020B0604020202020204" pitchFamily="34" charset="0"/>
                <a:cs typeface="Arial" panose="020B0604020202020204" pitchFamily="34" charset="0"/>
              </a:rPr>
              <a:t> 13, no. 12: 4321. </a:t>
            </a:r>
            <a:r>
              <a:rPr lang="lt-LT" sz="1400" b="1" dirty="0">
                <a:solidFill>
                  <a:schemeClr val="accent1"/>
                </a:solidFill>
                <a:latin typeface="Arial" panose="020B0604020202020204" pitchFamily="34" charset="0"/>
                <a:cs typeface="Arial" panose="020B0604020202020204" pitchFamily="34" charset="0"/>
                <a:hlinkClick r:id="rId4"/>
              </a:rPr>
              <a:t>https://doi.org/10.3390/nu13124321</a:t>
            </a:r>
            <a:r>
              <a:rPr lang="en-GB" sz="1400" b="1" dirty="0">
                <a:solidFill>
                  <a:schemeClr val="accent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Wendy Robertson, Marie Murphy, Rebecca Johnson (2016).  Evidence base for the prevention and management of child obesity. </a:t>
            </a:r>
            <a:r>
              <a:rPr lang="en-GB" sz="1400" b="1" i="1" dirty="0">
                <a:solidFill>
                  <a:schemeClr val="accent1"/>
                </a:solidFill>
                <a:latin typeface="Arial" panose="020B0604020202020204" pitchFamily="34" charset="0"/>
                <a:cs typeface="Arial" panose="020B0604020202020204" pitchFamily="34" charset="0"/>
              </a:rPr>
              <a:t>Journal of Paediatrics and Child Health</a:t>
            </a:r>
            <a:r>
              <a:rPr lang="en-GB" sz="1400" b="1" dirty="0">
                <a:solidFill>
                  <a:schemeClr val="accent1"/>
                </a:solidFill>
                <a:latin typeface="Arial" panose="020B0604020202020204" pitchFamily="34" charset="0"/>
                <a:cs typeface="Arial" panose="020B0604020202020204" pitchFamily="34" charset="0"/>
              </a:rPr>
              <a:t>. Volume 26, Issue 5.</a:t>
            </a:r>
          </a:p>
          <a:p>
            <a:pPr marL="171450" indent="-171450">
              <a:buFont typeface="Arial" panose="020B0604020202020204" pitchFamily="34" charset="0"/>
              <a:buChar char="•"/>
            </a:pPr>
            <a:endParaRPr lang="en-GB" sz="1400" b="1" dirty="0">
              <a:solidFill>
                <a:schemeClr val="accent1"/>
              </a:solidFill>
              <a:latin typeface="Arial" panose="020B0604020202020204" pitchFamily="34" charset="0"/>
              <a:cs typeface="Arial" panose="020B0604020202020204" pitchFamily="34" charset="0"/>
            </a:endParaRPr>
          </a:p>
          <a:p>
            <a:pPr algn="l"/>
            <a:endParaRPr lang="en-US" sz="2000" b="1" dirty="0">
              <a:solidFill>
                <a:schemeClr val="accent1"/>
              </a:solidFill>
              <a:latin typeface="Arial" panose="020B0604020202020204" pitchFamily="34" charset="0"/>
              <a:cs typeface="Arial" panose="020B0604020202020204" pitchFamily="34" charset="0"/>
            </a:endParaRPr>
          </a:p>
          <a:p>
            <a:endParaRPr lang="en-US" sz="1600" b="1" dirty="0">
              <a:solidFill>
                <a:schemeClr val="accent1"/>
              </a:solidFill>
              <a:latin typeface="Arial" panose="020B0604020202020204" pitchFamily="34" charset="0"/>
              <a:cs typeface="Arial" panose="020B0604020202020204" pitchFamily="34" charset="0"/>
            </a:endParaRPr>
          </a:p>
          <a:p>
            <a:pPr algn="l"/>
            <a:endParaRPr 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68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1" cy="576695"/>
          </a:xfrm>
          <a:solidFill>
            <a:schemeClr val="accent1"/>
          </a:solidFill>
        </p:spPr>
        <p:txBody>
          <a:bodyPr>
            <a:normAutofit/>
          </a:bodyPr>
          <a:lstStyle/>
          <a:p>
            <a:r>
              <a:rPr lang="en-PH" sz="2700" b="1" dirty="0">
                <a:solidFill>
                  <a:schemeClr val="bg1"/>
                </a:solidFill>
                <a:latin typeface="Arial" panose="020B0604020202020204" pitchFamily="34" charset="0"/>
                <a:cs typeface="Arial" panose="020B0604020202020204" pitchFamily="34" charset="0"/>
              </a:rPr>
              <a:t>My career in child weight management </a:t>
            </a:r>
          </a:p>
        </p:txBody>
      </p:sp>
      <p:sp>
        <p:nvSpPr>
          <p:cNvPr id="5" name="Content Placeholder 2">
            <a:extLst>
              <a:ext uri="{FF2B5EF4-FFF2-40B4-BE49-F238E27FC236}">
                <a16:creationId xmlns:a16="http://schemas.microsoft.com/office/drawing/2014/main" id="{AFF91741-0C8B-41AF-A7BC-E3A56B4EFA44}"/>
              </a:ext>
            </a:extLst>
          </p:cNvPr>
          <p:cNvSpPr>
            <a:spLocks noGrp="1"/>
          </p:cNvSpPr>
          <p:nvPr/>
        </p:nvSpPr>
        <p:spPr>
          <a:xfrm>
            <a:off x="0" y="590550"/>
            <a:ext cx="9144000" cy="4552950"/>
          </a:xfrm>
          <a:prstGeom prst="rect">
            <a:avLst/>
          </a:prstGeom>
        </p:spPr>
        <p:txBody>
          <a:bodyPr vert="horz" lIns="91440" tIns="45720" rIns="91440" bIns="45720" rtlCol="0" anchor="t">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PH" sz="3200" b="1" dirty="0">
              <a:solidFill>
                <a:schemeClr val="bg1">
                  <a:lumMod val="50000"/>
                </a:schemeClr>
              </a:solidFill>
              <a:latin typeface="Arial" panose="020B0604020202020204" pitchFamily="34" charset="0"/>
              <a:cs typeface="Arial" panose="020B0604020202020204" pitchFamily="34" charset="0"/>
            </a:endParaRPr>
          </a:p>
          <a:p>
            <a:pPr marL="0" indent="0">
              <a:buNone/>
            </a:pPr>
            <a:r>
              <a:rPr lang="en-PH" sz="8000" b="1" i="1" u="sng" dirty="0">
                <a:solidFill>
                  <a:schemeClr val="accent1">
                    <a:lumMod val="75000"/>
                  </a:schemeClr>
                </a:solidFill>
                <a:latin typeface="Arial" panose="020B0604020202020204" pitchFamily="34" charset="0"/>
                <a:cs typeface="Arial" panose="020B0604020202020204" pitchFamily="34" charset="0"/>
              </a:rPr>
              <a:t>Tier 1</a:t>
            </a:r>
          </a:p>
          <a:p>
            <a:pPr marL="0" indent="0">
              <a:buNone/>
            </a:pPr>
            <a:r>
              <a:rPr lang="en-PH" sz="8000" b="1" dirty="0">
                <a:solidFill>
                  <a:schemeClr val="accent1">
                    <a:lumMod val="75000"/>
                  </a:schemeClr>
                </a:solidFill>
                <a:latin typeface="Arial" panose="020B0604020202020204" pitchFamily="34" charset="0"/>
                <a:cs typeface="Arial" panose="020B0604020202020204" pitchFamily="34" charset="0"/>
              </a:rPr>
              <a:t>School Time Obesity Prevention (STOP) programme.</a:t>
            </a:r>
          </a:p>
          <a:p>
            <a:pPr marL="0" indent="0">
              <a:buNone/>
            </a:pPr>
            <a:endParaRPr lang="en-PH" sz="80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PH" sz="8000" b="1" u="sng" dirty="0">
                <a:solidFill>
                  <a:schemeClr val="accent1">
                    <a:lumMod val="75000"/>
                  </a:schemeClr>
                </a:solidFill>
                <a:latin typeface="Arial" panose="020B0604020202020204" pitchFamily="34" charset="0"/>
                <a:cs typeface="Arial" panose="020B0604020202020204" pitchFamily="34" charset="0"/>
              </a:rPr>
              <a:t>Tier 2 </a:t>
            </a:r>
          </a:p>
          <a:p>
            <a:pPr marL="514350" indent="-514350">
              <a:buFont typeface="+mj-lt"/>
              <a:buAutoNum type="arabicPeriod"/>
            </a:pPr>
            <a:r>
              <a:rPr lang="en-PH" sz="8000" b="1" dirty="0">
                <a:solidFill>
                  <a:schemeClr val="accent1">
                    <a:lumMod val="75000"/>
                  </a:schemeClr>
                </a:solidFill>
                <a:latin typeface="Arial" panose="020B0604020202020204" pitchFamily="34" charset="0"/>
                <a:cs typeface="Arial" panose="020B0604020202020204" pitchFamily="34" charset="0"/>
              </a:rPr>
              <a:t>MEND – (Mind, exercise, nutrition, do it!).</a:t>
            </a:r>
          </a:p>
          <a:p>
            <a:pPr marL="514350" indent="-514350">
              <a:buFont typeface="+mj-lt"/>
              <a:buAutoNum type="arabicPeriod"/>
            </a:pPr>
            <a:r>
              <a:rPr lang="en-PH" sz="8000" b="1" dirty="0" err="1">
                <a:solidFill>
                  <a:schemeClr val="accent1">
                    <a:lumMod val="75000"/>
                  </a:schemeClr>
                </a:solidFill>
                <a:latin typeface="Arial" panose="020B0604020202020204" pitchFamily="34" charset="0"/>
                <a:cs typeface="Arial" panose="020B0604020202020204" pitchFamily="34" charset="0"/>
              </a:rPr>
              <a:t>Alive‘N’Kicking</a:t>
            </a:r>
            <a:r>
              <a:rPr lang="en-PH" sz="8000" b="1" dirty="0">
                <a:solidFill>
                  <a:schemeClr val="accent1">
                    <a:lumMod val="75000"/>
                  </a:schemeClr>
                </a:solidFill>
                <a:latin typeface="Arial" panose="020B0604020202020204" pitchFamily="34" charset="0"/>
                <a:cs typeface="Arial" panose="020B0604020202020204" pitchFamily="34" charset="0"/>
              </a:rPr>
              <a:t> family weight management programme.</a:t>
            </a:r>
          </a:p>
          <a:p>
            <a:pPr marL="514350" indent="-514350">
              <a:buFont typeface="+mj-lt"/>
              <a:buAutoNum type="arabicPeriod"/>
            </a:pPr>
            <a:r>
              <a:rPr lang="en-PH" sz="8000" b="1" dirty="0">
                <a:solidFill>
                  <a:schemeClr val="accent1">
                    <a:lumMod val="75000"/>
                  </a:schemeClr>
                </a:solidFill>
                <a:latin typeface="Arial" panose="020B0604020202020204" pitchFamily="34" charset="0"/>
                <a:cs typeface="Arial" panose="020B0604020202020204" pitchFamily="34" charset="0"/>
              </a:rPr>
              <a:t>PhD- e-Health child/family weight management. </a:t>
            </a:r>
          </a:p>
          <a:p>
            <a:pPr marL="0" indent="0">
              <a:buNone/>
            </a:pPr>
            <a:endParaRPr lang="en-PH" sz="80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PH" sz="8000" b="1" i="1" u="sng" dirty="0">
                <a:solidFill>
                  <a:schemeClr val="accent1">
                    <a:lumMod val="75000"/>
                  </a:schemeClr>
                </a:solidFill>
                <a:latin typeface="Arial" panose="020B0604020202020204" pitchFamily="34" charset="0"/>
                <a:cs typeface="Arial" panose="020B0604020202020204" pitchFamily="34" charset="0"/>
              </a:rPr>
              <a:t>Tier 3 </a:t>
            </a:r>
          </a:p>
          <a:p>
            <a:pPr marL="514350" indent="-514350">
              <a:buFont typeface="+mj-lt"/>
              <a:buAutoNum type="arabicPeriod"/>
            </a:pPr>
            <a:r>
              <a:rPr lang="en-PH" sz="8000" b="1" dirty="0">
                <a:solidFill>
                  <a:schemeClr val="accent1">
                    <a:lumMod val="75000"/>
                  </a:schemeClr>
                </a:solidFill>
                <a:latin typeface="Arial" panose="020B0604020202020204" pitchFamily="34" charset="0"/>
                <a:cs typeface="Arial" panose="020B0604020202020204" pitchFamily="34" charset="0"/>
              </a:rPr>
              <a:t>Preston Hospital –Tier 3 child weight management. </a:t>
            </a:r>
          </a:p>
          <a:p>
            <a:pPr marL="514350" indent="-514350">
              <a:buFont typeface="+mj-lt"/>
              <a:buAutoNum type="arabicPeriod"/>
            </a:pPr>
            <a:r>
              <a:rPr lang="en-PH" sz="8000" b="1" dirty="0">
                <a:solidFill>
                  <a:schemeClr val="accent1">
                    <a:lumMod val="75000"/>
                  </a:schemeClr>
                </a:solidFill>
                <a:latin typeface="Arial" panose="020B0604020202020204" pitchFamily="34" charset="0"/>
                <a:cs typeface="Arial" panose="020B0604020202020204" pitchFamily="34" charset="0"/>
              </a:rPr>
              <a:t>South London and Maudsley Hospital – Tier 3 Lambeth Healthy weight project.</a:t>
            </a:r>
          </a:p>
        </p:txBody>
      </p:sp>
    </p:spTree>
    <p:extLst>
      <p:ext uri="{BB962C8B-B14F-4D97-AF65-F5344CB8AC3E}">
        <p14:creationId xmlns:p14="http://schemas.microsoft.com/office/powerpoint/2010/main" val="2534089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400110"/>
          </a:xfrm>
          <a:solidFill>
            <a:schemeClr val="accent1"/>
          </a:solidFill>
        </p:spPr>
        <p:txBody>
          <a:bodyPr>
            <a:normAutofit fontScale="90000"/>
          </a:bodyPr>
          <a:lstStyle/>
          <a:p>
            <a:pPr algn="ctr"/>
            <a:r>
              <a:rPr lang="en-GB" b="1" dirty="0">
                <a:solidFill>
                  <a:schemeClr val="bg1"/>
                </a:solidFill>
                <a:latin typeface="Arial" panose="020B0604020202020204" pitchFamily="34" charset="0"/>
                <a:cs typeface="Arial" panose="020B0604020202020204" pitchFamily="34" charset="0"/>
              </a:rPr>
              <a:t>Tier 1-4 services  </a:t>
            </a:r>
          </a:p>
        </p:txBody>
      </p:sp>
      <p:sp>
        <p:nvSpPr>
          <p:cNvPr id="6" name="TextBox 5">
            <a:extLst>
              <a:ext uri="{FF2B5EF4-FFF2-40B4-BE49-F238E27FC236}">
                <a16:creationId xmlns:a16="http://schemas.microsoft.com/office/drawing/2014/main" id="{A9C951F8-E8BB-4CE6-AACE-96CCC62BFC0E}"/>
              </a:ext>
            </a:extLst>
          </p:cNvPr>
          <p:cNvSpPr txBox="1"/>
          <p:nvPr/>
        </p:nvSpPr>
        <p:spPr>
          <a:xfrm>
            <a:off x="0" y="895350"/>
            <a:ext cx="9144000" cy="400110"/>
          </a:xfrm>
          <a:prstGeom prst="rect">
            <a:avLst/>
          </a:prstGeom>
          <a:solidFill>
            <a:schemeClr val="bg1"/>
          </a:solidFill>
        </p:spPr>
        <p:txBody>
          <a:bodyPr wrap="square" rtlCol="0">
            <a:spAutoFit/>
          </a:bodyPr>
          <a:lstStyle/>
          <a:p>
            <a:pPr marL="457200" indent="-457200">
              <a:buFont typeface="+mj-lt"/>
              <a:buAutoNum type="arabicPeriod"/>
            </a:pPr>
            <a:endParaRPr lang="en-GB" sz="2000" b="1"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92FCF8D-28D4-44C7-9826-CD97A08BA753}"/>
              </a:ext>
            </a:extLst>
          </p:cNvPr>
          <p:cNvPicPr>
            <a:picLocks noChangeAspect="1"/>
          </p:cNvPicPr>
          <p:nvPr/>
        </p:nvPicPr>
        <p:blipFill>
          <a:blip r:embed="rId3"/>
          <a:stretch>
            <a:fillRect/>
          </a:stretch>
        </p:blipFill>
        <p:spPr>
          <a:xfrm>
            <a:off x="0" y="397671"/>
            <a:ext cx="5181601" cy="4781208"/>
          </a:xfrm>
          <a:prstGeom prst="rect">
            <a:avLst/>
          </a:prstGeom>
        </p:spPr>
      </p:pic>
      <p:sp>
        <p:nvSpPr>
          <p:cNvPr id="5" name="TextBox 4">
            <a:extLst>
              <a:ext uri="{FF2B5EF4-FFF2-40B4-BE49-F238E27FC236}">
                <a16:creationId xmlns:a16="http://schemas.microsoft.com/office/drawing/2014/main" id="{9F3AB5E6-3DB8-499D-8979-A659A18BFD7E}"/>
              </a:ext>
            </a:extLst>
          </p:cNvPr>
          <p:cNvSpPr txBox="1"/>
          <p:nvPr/>
        </p:nvSpPr>
        <p:spPr>
          <a:xfrm>
            <a:off x="5203372" y="1339063"/>
            <a:ext cx="3429000" cy="1631216"/>
          </a:xfrm>
          <a:prstGeom prst="rect">
            <a:avLst/>
          </a:prstGeom>
          <a:noFill/>
        </p:spPr>
        <p:txBody>
          <a:bodyPr wrap="square" rtlCol="0">
            <a:spAutoFit/>
          </a:bodyPr>
          <a:lstStyle/>
          <a:p>
            <a:r>
              <a:rPr lang="en-GB" sz="2000" b="1" dirty="0">
                <a:solidFill>
                  <a:schemeClr val="accent1">
                    <a:lumMod val="75000"/>
                  </a:schemeClr>
                </a:solidFill>
                <a:latin typeface="Arial" panose="020B0604020202020204" pitchFamily="34" charset="0"/>
                <a:cs typeface="Arial" panose="020B0604020202020204" pitchFamily="34" charset="0"/>
              </a:rPr>
              <a:t>Tier 1-4 weight management specifications for children. </a:t>
            </a:r>
          </a:p>
          <a:p>
            <a:r>
              <a:rPr lang="en-GB" sz="2000" b="1" dirty="0">
                <a:solidFill>
                  <a:schemeClr val="accent1">
                    <a:lumMod val="75000"/>
                  </a:schemeClr>
                </a:solidFill>
                <a:latin typeface="Arial" panose="020B0604020202020204" pitchFamily="34" charset="0"/>
                <a:cs typeface="Arial" panose="020B0604020202020204" pitchFamily="34" charset="0"/>
              </a:rPr>
              <a:t> </a:t>
            </a:r>
          </a:p>
          <a:p>
            <a:r>
              <a:rPr lang="en-GB" sz="2000" b="1" i="1" dirty="0">
                <a:solidFill>
                  <a:schemeClr val="accent1">
                    <a:lumMod val="75000"/>
                  </a:schemeClr>
                </a:solidFill>
                <a:latin typeface="Arial" panose="020B0604020202020204" pitchFamily="34" charset="0"/>
                <a:cs typeface="Arial" panose="020B0604020202020204" pitchFamily="34" charset="0"/>
              </a:rPr>
              <a:t>(Robertson et. al 2016)</a:t>
            </a:r>
          </a:p>
        </p:txBody>
      </p:sp>
    </p:spTree>
    <p:extLst>
      <p:ext uri="{BB962C8B-B14F-4D97-AF65-F5344CB8AC3E}">
        <p14:creationId xmlns:p14="http://schemas.microsoft.com/office/powerpoint/2010/main" val="400133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6306"/>
          </a:xfrm>
          <a:solidFill>
            <a:schemeClr val="accent1"/>
          </a:solidFill>
        </p:spPr>
        <p:txBody>
          <a:bodyPr>
            <a:normAutofit/>
          </a:bodyPr>
          <a:lstStyle/>
          <a:p>
            <a:pPr algn="ctr"/>
            <a:r>
              <a:rPr lang="en-PH" sz="3200" b="1" dirty="0">
                <a:solidFill>
                  <a:schemeClr val="bg1"/>
                </a:solidFill>
                <a:latin typeface="Arial" panose="020B0604020202020204" pitchFamily="34" charset="0"/>
                <a:cs typeface="Arial" panose="020B0604020202020204" pitchFamily="34" charset="0"/>
              </a:rPr>
              <a:t>Childhood obesity the story so far</a:t>
            </a:r>
          </a:p>
        </p:txBody>
      </p:sp>
      <p:pic>
        <p:nvPicPr>
          <p:cNvPr id="6" name="Content Placeholder 5">
            <a:extLst>
              <a:ext uri="{FF2B5EF4-FFF2-40B4-BE49-F238E27FC236}">
                <a16:creationId xmlns:a16="http://schemas.microsoft.com/office/drawing/2014/main" id="{91900057-B75B-4DC6-A9DB-2D95FAD19798}"/>
              </a:ext>
            </a:extLst>
          </p:cNvPr>
          <p:cNvPicPr>
            <a:picLocks noGrp="1" noChangeAspect="1"/>
          </p:cNvPicPr>
          <p:nvPr>
            <p:ph idx="1"/>
          </p:nvPr>
        </p:nvPicPr>
        <p:blipFill rotWithShape="1">
          <a:blip r:embed="rId3"/>
          <a:srcRect l="622" t="829" r="-622" b="15051"/>
          <a:stretch/>
        </p:blipFill>
        <p:spPr>
          <a:xfrm>
            <a:off x="6845122" y="951477"/>
            <a:ext cx="2298878" cy="3140869"/>
          </a:xfrm>
          <a:prstGeom prst="rect">
            <a:avLst/>
          </a:prstGeom>
        </p:spPr>
      </p:pic>
      <p:pic>
        <p:nvPicPr>
          <p:cNvPr id="8" name="Picture 7">
            <a:extLst>
              <a:ext uri="{FF2B5EF4-FFF2-40B4-BE49-F238E27FC236}">
                <a16:creationId xmlns:a16="http://schemas.microsoft.com/office/drawing/2014/main" id="{3A86EE8E-F9CB-440B-BE9B-E79EE24EDB47}"/>
              </a:ext>
            </a:extLst>
          </p:cNvPr>
          <p:cNvPicPr>
            <a:picLocks noChangeAspect="1"/>
          </p:cNvPicPr>
          <p:nvPr/>
        </p:nvPicPr>
        <p:blipFill>
          <a:blip r:embed="rId4"/>
          <a:stretch>
            <a:fillRect/>
          </a:stretch>
        </p:blipFill>
        <p:spPr>
          <a:xfrm>
            <a:off x="152400" y="2511721"/>
            <a:ext cx="6692722" cy="776170"/>
          </a:xfrm>
          <a:prstGeom prst="rect">
            <a:avLst/>
          </a:prstGeom>
        </p:spPr>
      </p:pic>
      <p:pic>
        <p:nvPicPr>
          <p:cNvPr id="11" name="Picture 10" descr="A red and white sign&#10;&#10;Description automatically generated with medium confidence">
            <a:extLst>
              <a:ext uri="{FF2B5EF4-FFF2-40B4-BE49-F238E27FC236}">
                <a16:creationId xmlns:a16="http://schemas.microsoft.com/office/drawing/2014/main" id="{99285435-6A87-4859-9FFB-554461E4853E}"/>
              </a:ext>
            </a:extLst>
          </p:cNvPr>
          <p:cNvPicPr>
            <a:picLocks noChangeAspect="1"/>
          </p:cNvPicPr>
          <p:nvPr/>
        </p:nvPicPr>
        <p:blipFill>
          <a:blip r:embed="rId5"/>
          <a:stretch>
            <a:fillRect/>
          </a:stretch>
        </p:blipFill>
        <p:spPr>
          <a:xfrm>
            <a:off x="2819400" y="1276350"/>
            <a:ext cx="2016000" cy="808818"/>
          </a:xfrm>
          <a:prstGeom prst="rect">
            <a:avLst/>
          </a:prstGeom>
        </p:spPr>
      </p:pic>
    </p:spTree>
    <p:extLst>
      <p:ext uri="{BB962C8B-B14F-4D97-AF65-F5344CB8AC3E}">
        <p14:creationId xmlns:p14="http://schemas.microsoft.com/office/powerpoint/2010/main" val="2824993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6306"/>
          </a:xfrm>
          <a:solidFill>
            <a:schemeClr val="accent1"/>
          </a:solidFill>
        </p:spPr>
        <p:txBody>
          <a:bodyPr>
            <a:normAutofit/>
          </a:bodyPr>
          <a:lstStyle/>
          <a:p>
            <a:pPr algn="ctr"/>
            <a:r>
              <a:rPr lang="en-PH" sz="3200" b="1" dirty="0">
                <a:solidFill>
                  <a:schemeClr val="bg1"/>
                </a:solidFill>
                <a:latin typeface="Arial" panose="020B0604020202020204" pitchFamily="34" charset="0"/>
                <a:cs typeface="Arial" panose="020B0604020202020204" pitchFamily="34" charset="0"/>
              </a:rPr>
              <a:t>Childhood obesity the story so far</a:t>
            </a:r>
          </a:p>
        </p:txBody>
      </p:sp>
      <p:pic>
        <p:nvPicPr>
          <p:cNvPr id="22" name="Content Placeholder 21" descr="Text&#10;&#10;Description automatically generated">
            <a:extLst>
              <a:ext uri="{FF2B5EF4-FFF2-40B4-BE49-F238E27FC236}">
                <a16:creationId xmlns:a16="http://schemas.microsoft.com/office/drawing/2014/main" id="{BD002911-857A-42C1-99EA-1FF42271E219}"/>
              </a:ext>
            </a:extLst>
          </p:cNvPr>
          <p:cNvPicPr>
            <a:picLocks noGrp="1" noChangeAspect="1"/>
          </p:cNvPicPr>
          <p:nvPr>
            <p:ph idx="1"/>
          </p:nvPr>
        </p:nvPicPr>
        <p:blipFill>
          <a:blip r:embed="rId3"/>
          <a:stretch>
            <a:fillRect/>
          </a:stretch>
        </p:blipFill>
        <p:spPr>
          <a:xfrm>
            <a:off x="1524000" y="2350055"/>
            <a:ext cx="6881159" cy="2124000"/>
          </a:xfrm>
        </p:spPr>
      </p:pic>
      <p:pic>
        <p:nvPicPr>
          <p:cNvPr id="24" name="Picture 23" descr="Text, email&#10;&#10;Description automatically generated">
            <a:extLst>
              <a:ext uri="{FF2B5EF4-FFF2-40B4-BE49-F238E27FC236}">
                <a16:creationId xmlns:a16="http://schemas.microsoft.com/office/drawing/2014/main" id="{0B515918-64CC-4C42-A752-A640B1682114}"/>
              </a:ext>
            </a:extLst>
          </p:cNvPr>
          <p:cNvPicPr>
            <a:picLocks noChangeAspect="1"/>
          </p:cNvPicPr>
          <p:nvPr/>
        </p:nvPicPr>
        <p:blipFill>
          <a:blip r:embed="rId4"/>
          <a:stretch>
            <a:fillRect/>
          </a:stretch>
        </p:blipFill>
        <p:spPr>
          <a:xfrm>
            <a:off x="3733800" y="1140380"/>
            <a:ext cx="1943100" cy="1209675"/>
          </a:xfrm>
          <a:prstGeom prst="rect">
            <a:avLst/>
          </a:prstGeom>
        </p:spPr>
      </p:pic>
    </p:spTree>
    <p:extLst>
      <p:ext uri="{BB962C8B-B14F-4D97-AF65-F5344CB8AC3E}">
        <p14:creationId xmlns:p14="http://schemas.microsoft.com/office/powerpoint/2010/main" val="38664263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FFE2D2-1149-479E-9A09-58D7BD5CA522}"/>
              </a:ext>
            </a:extLst>
          </p:cNvPr>
          <p:cNvPicPr>
            <a:picLocks noChangeAspect="1"/>
          </p:cNvPicPr>
          <p:nvPr/>
        </p:nvPicPr>
        <p:blipFill>
          <a:blip r:embed="rId3"/>
          <a:stretch>
            <a:fillRect/>
          </a:stretch>
        </p:blipFill>
        <p:spPr>
          <a:xfrm>
            <a:off x="40102" y="926306"/>
            <a:ext cx="2967796" cy="2016000"/>
          </a:xfrm>
          <a:prstGeom prst="rect">
            <a:avLst/>
          </a:prstGeom>
        </p:spPr>
      </p:pic>
      <p:sp>
        <p:nvSpPr>
          <p:cNvPr id="2" name="Title 1"/>
          <p:cNvSpPr>
            <a:spLocks noGrp="1"/>
          </p:cNvSpPr>
          <p:nvPr>
            <p:ph type="title"/>
          </p:nvPr>
        </p:nvSpPr>
        <p:spPr>
          <a:xfrm>
            <a:off x="0" y="0"/>
            <a:ext cx="9144000" cy="926306"/>
          </a:xfrm>
          <a:solidFill>
            <a:schemeClr val="accent1"/>
          </a:solidFill>
        </p:spPr>
        <p:txBody>
          <a:bodyPr>
            <a:normAutofit fontScale="90000"/>
          </a:bodyPr>
          <a:lstStyle/>
          <a:p>
            <a:pPr algn="ctr"/>
            <a:r>
              <a:rPr lang="en-GB" sz="3200" b="1" dirty="0">
                <a:solidFill>
                  <a:schemeClr val="bg1"/>
                </a:solidFill>
                <a:latin typeface="Arial" panose="020B0604020202020204" pitchFamily="34" charset="0"/>
                <a:cs typeface="Arial" panose="020B0604020202020204" pitchFamily="34" charset="0"/>
              </a:rPr>
              <a:t>Why is childhood obesity a problem in the UK?</a:t>
            </a:r>
            <a:endParaRPr lang="en-PH"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0" y="926306"/>
            <a:ext cx="6096000" cy="4217194"/>
          </a:xfrm>
        </p:spPr>
        <p:txBody>
          <a:bodyPr vert="horz" lIns="91440" tIns="45720" rIns="91440" bIns="45720" rtlCol="0" anchor="t">
            <a:normAutofit/>
          </a:bodyPr>
          <a:lstStyle/>
          <a:p>
            <a:pPr marL="342900" lvl="1" indent="0">
              <a:buNone/>
            </a:pPr>
            <a:endParaRPr lang="en-GB" dirty="0">
              <a:solidFill>
                <a:schemeClr val="bg1">
                  <a:lumMod val="50000"/>
                </a:schemeClr>
              </a:solidFill>
              <a:latin typeface="Arial" panose="020B0604020202020204" pitchFamily="34" charset="0"/>
              <a:cs typeface="Arial" panose="020B0604020202020204" pitchFamily="34" charset="0"/>
            </a:endParaRPr>
          </a:p>
          <a:p>
            <a:pPr marL="342900" lvl="1" indent="0">
              <a:buNone/>
            </a:pPr>
            <a:r>
              <a:rPr lang="en-GB" sz="2000" b="1" u="sng" dirty="0">
                <a:solidFill>
                  <a:schemeClr val="accent1">
                    <a:lumMod val="75000"/>
                  </a:schemeClr>
                </a:solidFill>
                <a:latin typeface="Arial" panose="020B0604020202020204" pitchFamily="34" charset="0"/>
                <a:cs typeface="Arial" panose="020B0604020202020204" pitchFamily="34" charset="0"/>
              </a:rPr>
              <a:t>A review of conventional F2F interventions:</a:t>
            </a:r>
          </a:p>
          <a:p>
            <a:pPr marL="342900" lvl="1" indent="0">
              <a:buNone/>
            </a:pPr>
            <a:endParaRPr lang="en-GB" sz="2000" b="1" dirty="0">
              <a:solidFill>
                <a:schemeClr val="accent1">
                  <a:lumMod val="75000"/>
                </a:schemeClr>
              </a:solidFill>
              <a:latin typeface="Arial" panose="020B0604020202020204" pitchFamily="34" charset="0"/>
              <a:cs typeface="Arial" panose="020B0604020202020204" pitchFamily="34" charset="0"/>
            </a:endParaRPr>
          </a:p>
          <a:p>
            <a:pPr lvl="1"/>
            <a:r>
              <a:rPr lang="en-GB" sz="2000" b="1" dirty="0">
                <a:solidFill>
                  <a:schemeClr val="accent1">
                    <a:lumMod val="75000"/>
                  </a:schemeClr>
                </a:solidFill>
                <a:latin typeface="Arial" panose="020B0604020202020204" pitchFamily="34" charset="0"/>
                <a:cs typeface="Arial" panose="020B0604020202020204" pitchFamily="34" charset="0"/>
              </a:rPr>
              <a:t>Low participant engagement (Mead et. al 2017).</a:t>
            </a:r>
          </a:p>
          <a:p>
            <a:pPr marL="342900" lvl="1" indent="0">
              <a:buNone/>
            </a:pPr>
            <a:endParaRPr lang="en-GB" sz="2000" b="1" dirty="0">
              <a:solidFill>
                <a:schemeClr val="accent1">
                  <a:lumMod val="75000"/>
                </a:schemeClr>
              </a:solidFill>
              <a:latin typeface="Arial" panose="020B0604020202020204" pitchFamily="34" charset="0"/>
              <a:cs typeface="Arial" panose="020B0604020202020204" pitchFamily="34" charset="0"/>
            </a:endParaRPr>
          </a:p>
          <a:p>
            <a:pPr lvl="1"/>
            <a:r>
              <a:rPr lang="en-GB" sz="2000" b="1" dirty="0">
                <a:solidFill>
                  <a:schemeClr val="accent1">
                    <a:lumMod val="75000"/>
                  </a:schemeClr>
                </a:solidFill>
                <a:latin typeface="Arial" panose="020B0604020202020204" pitchFamily="34" charset="0"/>
                <a:cs typeface="Arial" panose="020B0604020202020204" pitchFamily="34" charset="0"/>
              </a:rPr>
              <a:t>Limited intervention duration (Oude Luttikhuis et. al 2009).</a:t>
            </a:r>
          </a:p>
          <a:p>
            <a:pPr marL="342900" lvl="1" indent="0">
              <a:buNone/>
            </a:pPr>
            <a:endParaRPr lang="en-GB" sz="2000" b="1" dirty="0">
              <a:solidFill>
                <a:schemeClr val="accent1">
                  <a:lumMod val="75000"/>
                </a:schemeClr>
              </a:solidFill>
              <a:latin typeface="Arial" panose="020B0604020202020204" pitchFamily="34" charset="0"/>
              <a:cs typeface="Arial" panose="020B0604020202020204" pitchFamily="34" charset="0"/>
            </a:endParaRPr>
          </a:p>
          <a:p>
            <a:pPr lvl="1"/>
            <a:r>
              <a:rPr lang="en-GB" sz="2000" b="1" dirty="0">
                <a:solidFill>
                  <a:schemeClr val="accent1">
                    <a:lumMod val="75000"/>
                  </a:schemeClr>
                </a:solidFill>
                <a:latin typeface="Arial" panose="020B0604020202020204" pitchFamily="34" charset="0"/>
                <a:cs typeface="Arial" panose="020B0604020202020204" pitchFamily="34" charset="0"/>
              </a:rPr>
              <a:t>Poor long-term follow (Shrewsbury et. al 2018). </a:t>
            </a:r>
          </a:p>
          <a:p>
            <a:pPr marL="342900" lvl="1" indent="0">
              <a:buNone/>
            </a:pPr>
            <a:endParaRPr lang="en-GB"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263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D1E9E5-C3BE-4877-8CAE-2E80CB040FFB}"/>
              </a:ext>
            </a:extLst>
          </p:cNvPr>
          <p:cNvPicPr>
            <a:picLocks noChangeAspect="1"/>
          </p:cNvPicPr>
          <p:nvPr/>
        </p:nvPicPr>
        <p:blipFill rotWithShape="1">
          <a:blip r:embed="rId3"/>
          <a:srcRect l="10807"/>
          <a:stretch/>
        </p:blipFill>
        <p:spPr>
          <a:xfrm>
            <a:off x="6654162" y="930904"/>
            <a:ext cx="2489838" cy="1440000"/>
          </a:xfrm>
          <a:prstGeom prst="rect">
            <a:avLst/>
          </a:prstGeom>
        </p:spPr>
      </p:pic>
      <p:sp>
        <p:nvSpPr>
          <p:cNvPr id="2" name="Title 1"/>
          <p:cNvSpPr>
            <a:spLocks noGrp="1"/>
          </p:cNvSpPr>
          <p:nvPr>
            <p:ph type="title"/>
          </p:nvPr>
        </p:nvSpPr>
        <p:spPr>
          <a:xfrm>
            <a:off x="0" y="0"/>
            <a:ext cx="9144000" cy="926306"/>
          </a:xfrm>
          <a:solidFill>
            <a:schemeClr val="accent1"/>
          </a:solidFill>
        </p:spPr>
        <p:txBody>
          <a:bodyPr>
            <a:normAutofit/>
          </a:bodyPr>
          <a:lstStyle/>
          <a:p>
            <a:pPr algn="ctr"/>
            <a:r>
              <a:rPr lang="en-PH" sz="3200" b="1" dirty="0">
                <a:solidFill>
                  <a:schemeClr val="bg1"/>
                </a:solidFill>
                <a:latin typeface="Arial" panose="020B0604020202020204" pitchFamily="34" charset="0"/>
                <a:cs typeface="Arial" panose="020B0604020202020204" pitchFamily="34" charset="0"/>
              </a:rPr>
              <a:t>Why the need for digital interventions?</a:t>
            </a:r>
          </a:p>
        </p:txBody>
      </p:sp>
      <p:sp>
        <p:nvSpPr>
          <p:cNvPr id="3" name="Content Placeholder 2"/>
          <p:cNvSpPr>
            <a:spLocks noGrp="1"/>
          </p:cNvSpPr>
          <p:nvPr>
            <p:ph idx="1"/>
          </p:nvPr>
        </p:nvSpPr>
        <p:spPr>
          <a:xfrm>
            <a:off x="0" y="926306"/>
            <a:ext cx="6903146" cy="4217194"/>
          </a:xfrm>
        </p:spPr>
        <p:txBody>
          <a:bodyPr vert="horz" lIns="91440" tIns="45720" rIns="91440" bIns="45720" rtlCol="0" anchor="t">
            <a:normAutofit/>
          </a:bodyPr>
          <a:lstStyle/>
          <a:p>
            <a:pPr marL="342900" lvl="1" indent="0">
              <a:buNone/>
            </a:pPr>
            <a:r>
              <a:rPr lang="en-GB" sz="2400" b="1" u="sng" dirty="0">
                <a:solidFill>
                  <a:schemeClr val="accent1">
                    <a:lumMod val="75000"/>
                  </a:schemeClr>
                </a:solidFill>
                <a:effectLst/>
                <a:latin typeface="Arial" panose="020B0604020202020204" pitchFamily="34" charset="0"/>
                <a:ea typeface="Calibri" panose="020F0502020204030204" pitchFamily="34" charset="0"/>
              </a:rPr>
              <a:t>Why E-health?</a:t>
            </a:r>
          </a:p>
          <a:p>
            <a:pPr lvl="1"/>
            <a:r>
              <a:rPr lang="en-GB" sz="2400" dirty="0">
                <a:solidFill>
                  <a:schemeClr val="accent1">
                    <a:lumMod val="75000"/>
                  </a:schemeClr>
                </a:solidFill>
                <a:latin typeface="Arial" panose="020B0604020202020204" pitchFamily="34" charset="0"/>
                <a:ea typeface="Calibri" panose="020F0502020204030204" pitchFamily="34" charset="0"/>
              </a:rPr>
              <a:t>Evidence for efficacy limited and variable</a:t>
            </a:r>
          </a:p>
          <a:p>
            <a:pPr lvl="1"/>
            <a:r>
              <a:rPr lang="en-GB" sz="2400" dirty="0">
                <a:solidFill>
                  <a:schemeClr val="accent1">
                    <a:lumMod val="75000"/>
                  </a:schemeClr>
                </a:solidFill>
                <a:latin typeface="Arial" panose="020B0604020202020204" pitchFamily="34" charset="0"/>
                <a:ea typeface="Calibri" panose="020F0502020204030204" pitchFamily="34" charset="0"/>
              </a:rPr>
              <a:t>Overcoming challenges of conventional intervention</a:t>
            </a:r>
          </a:p>
          <a:p>
            <a:pPr marL="1143000" lvl="2" indent="-457200">
              <a:buFont typeface="+mj-lt"/>
              <a:buAutoNum type="alphaLcParenR"/>
            </a:pPr>
            <a:r>
              <a:rPr lang="en-GB" sz="24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Flexible appointment times </a:t>
            </a:r>
          </a:p>
          <a:p>
            <a:pPr marL="1143000" lvl="2" indent="-457200">
              <a:buFont typeface="+mj-lt"/>
              <a:buAutoNum type="alphaLcParenR"/>
            </a:pPr>
            <a:r>
              <a:rPr lang="en-GB" sz="24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Larger population reach </a:t>
            </a:r>
          </a:p>
          <a:p>
            <a:pPr marL="1143000" lvl="2" indent="-457200">
              <a:buFont typeface="+mj-lt"/>
              <a:buAutoNum type="alphaLcParenR"/>
            </a:pPr>
            <a:r>
              <a:rPr lang="en-GB" sz="24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Cheaper economical interventions</a:t>
            </a:r>
          </a:p>
          <a:p>
            <a:pPr marL="1143000" lvl="2" indent="-457200">
              <a:buFont typeface="+mj-lt"/>
              <a:buAutoNum type="alphaLcParenR"/>
            </a:pPr>
            <a:r>
              <a:rPr lang="en-GB" sz="24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Safer interventions </a:t>
            </a:r>
          </a:p>
          <a:p>
            <a:pPr lvl="1"/>
            <a:r>
              <a:rPr lang="en-GB" sz="2400" dirty="0">
                <a:solidFill>
                  <a:schemeClr val="accent1">
                    <a:lumMod val="75000"/>
                  </a:schemeClr>
                </a:solidFill>
                <a:effectLst/>
                <a:latin typeface="Arial" panose="020B0604020202020204" pitchFamily="34" charset="0"/>
                <a:ea typeface="Calibri" panose="020F0502020204030204" pitchFamily="34" charset="0"/>
              </a:rPr>
              <a:t>Rise in the use of tech </a:t>
            </a:r>
          </a:p>
          <a:p>
            <a:pPr lvl="2"/>
            <a:endParaRPr lang="en-GB" sz="2000" dirty="0">
              <a:solidFill>
                <a:srgbClr val="AEAAAA"/>
              </a:solidFill>
              <a:effectLst/>
              <a:latin typeface="Arial" panose="020B0604020202020204" pitchFamily="34" charset="0"/>
              <a:ea typeface="Calibri" panose="020F0502020204030204" pitchFamily="34" charset="0"/>
            </a:endParaRPr>
          </a:p>
          <a:p>
            <a:pPr lvl="1"/>
            <a:endParaRPr lang="en-GB" sz="2000" dirty="0">
              <a:solidFill>
                <a:srgbClr val="AEAAAA"/>
              </a:solidFill>
              <a:effectLst/>
              <a:latin typeface="Arial" panose="020B0604020202020204" pitchFamily="34" charset="0"/>
              <a:ea typeface="Calibri" panose="020F0502020204030204" pitchFamily="34" charset="0"/>
            </a:endParaRPr>
          </a:p>
          <a:p>
            <a:pPr marL="342900" lvl="1" indent="0">
              <a:buNone/>
            </a:pPr>
            <a:endParaRPr lang="en-GB" b="1" u="sng" dirty="0">
              <a:solidFill>
                <a:schemeClr val="bg1">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4F44FA1-54EB-46CA-9236-995084679D47}"/>
              </a:ext>
            </a:extLst>
          </p:cNvPr>
          <p:cNvPicPr>
            <a:picLocks noChangeAspect="1"/>
          </p:cNvPicPr>
          <p:nvPr/>
        </p:nvPicPr>
        <p:blipFill>
          <a:blip r:embed="rId4"/>
          <a:stretch>
            <a:fillRect/>
          </a:stretch>
        </p:blipFill>
        <p:spPr>
          <a:xfrm>
            <a:off x="6988268" y="3088835"/>
            <a:ext cx="2023313" cy="1980000"/>
          </a:xfrm>
          <a:prstGeom prst="rect">
            <a:avLst/>
          </a:prstGeom>
        </p:spPr>
      </p:pic>
    </p:spTree>
    <p:extLst>
      <p:ext uri="{BB962C8B-B14F-4D97-AF65-F5344CB8AC3E}">
        <p14:creationId xmlns:p14="http://schemas.microsoft.com/office/powerpoint/2010/main" val="36478556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4"/>
            <a:ext cx="9144000" cy="994172"/>
          </a:xfrm>
          <a:solidFill>
            <a:schemeClr val="accent1"/>
          </a:solidFill>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What is Back2Basics?</a:t>
            </a:r>
          </a:p>
        </p:txBody>
      </p:sp>
      <p:sp>
        <p:nvSpPr>
          <p:cNvPr id="7" name="TextBox 6">
            <a:extLst>
              <a:ext uri="{FF2B5EF4-FFF2-40B4-BE49-F238E27FC236}">
                <a16:creationId xmlns:a16="http://schemas.microsoft.com/office/drawing/2014/main" id="{C0B9C0B2-D0D1-4C3E-AC51-1E5AF397B194}"/>
              </a:ext>
            </a:extLst>
          </p:cNvPr>
          <p:cNvSpPr txBox="1"/>
          <p:nvPr/>
        </p:nvSpPr>
        <p:spPr>
          <a:xfrm>
            <a:off x="2812211" y="36371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4" name="TextBox 3">
            <a:extLst>
              <a:ext uri="{FF2B5EF4-FFF2-40B4-BE49-F238E27FC236}">
                <a16:creationId xmlns:a16="http://schemas.microsoft.com/office/drawing/2014/main" id="{193872C6-214F-4E0D-8886-6C642F3C133E}"/>
              </a:ext>
            </a:extLst>
          </p:cNvPr>
          <p:cNvSpPr txBox="1"/>
          <p:nvPr/>
        </p:nvSpPr>
        <p:spPr>
          <a:xfrm>
            <a:off x="53762" y="1150114"/>
            <a:ext cx="6575638" cy="2862322"/>
          </a:xfrm>
          <a:prstGeom prst="rect">
            <a:avLst/>
          </a:prstGeom>
          <a:noFill/>
        </p:spPr>
        <p:txBody>
          <a:bodyPr wrap="square" rtlCol="0">
            <a:spAutoFit/>
          </a:bodyPr>
          <a:lstStyle/>
          <a:p>
            <a:pPr marL="342900" indent="-342900" algn="l">
              <a:buAutoNum type="arabicParenR"/>
            </a:pPr>
            <a:r>
              <a:rPr lang="en-US" sz="2000" b="1" i="0" u="none" strike="noStrike" baseline="0" dirty="0">
                <a:solidFill>
                  <a:schemeClr val="accent1">
                    <a:lumMod val="75000"/>
                  </a:schemeClr>
                </a:solidFill>
                <a:latin typeface="Arial" panose="020B0604020202020204" pitchFamily="34" charset="0"/>
                <a:cs typeface="Arial" panose="020B0604020202020204" pitchFamily="34" charset="0"/>
              </a:rPr>
              <a:t>The Back2Basics </a:t>
            </a:r>
            <a:r>
              <a:rPr lang="en-US" sz="2000" b="1" dirty="0">
                <a:solidFill>
                  <a:schemeClr val="accent1">
                    <a:lumMod val="75000"/>
                  </a:schemeClr>
                </a:solidFill>
                <a:latin typeface="Arial" panose="020B0604020202020204" pitchFamily="34" charset="0"/>
                <a:cs typeface="Arial" panose="020B0604020202020204" pitchFamily="34" charset="0"/>
              </a:rPr>
              <a:t>p</a:t>
            </a:r>
            <a:r>
              <a:rPr lang="en-US" sz="2000" b="1" i="0" u="none" strike="noStrike" baseline="0" dirty="0">
                <a:solidFill>
                  <a:schemeClr val="accent1">
                    <a:lumMod val="75000"/>
                  </a:schemeClr>
                </a:solidFill>
                <a:latin typeface="Arial" panose="020B0604020202020204" pitchFamily="34" charset="0"/>
                <a:cs typeface="Arial" panose="020B0604020202020204" pitchFamily="34" charset="0"/>
              </a:rPr>
              <a:t>rogramme is an</a:t>
            </a:r>
            <a:r>
              <a:rPr lang="en-US" sz="2000" b="1" i="0" u="none" strike="noStrike" dirty="0">
                <a:solidFill>
                  <a:schemeClr val="accent1">
                    <a:lumMod val="75000"/>
                  </a:schemeClr>
                </a:solidFill>
                <a:latin typeface="Arial" panose="020B0604020202020204" pitchFamily="34" charset="0"/>
                <a:cs typeface="Arial" panose="020B0604020202020204" pitchFamily="34" charset="0"/>
              </a:rPr>
              <a:t> </a:t>
            </a:r>
            <a:r>
              <a:rPr lang="en-US" sz="2000" b="1" i="0" u="none" strike="noStrike" baseline="0" dirty="0">
                <a:solidFill>
                  <a:schemeClr val="accent1">
                    <a:lumMod val="75000"/>
                  </a:schemeClr>
                </a:solidFill>
                <a:latin typeface="Arial" panose="020B0604020202020204" pitchFamily="34" charset="0"/>
                <a:cs typeface="Arial" panose="020B0604020202020204" pitchFamily="34" charset="0"/>
              </a:rPr>
              <a:t>interactive, remote program that promotes affordable, healthy and practical lifestyle changes.</a:t>
            </a:r>
          </a:p>
          <a:p>
            <a:pPr marL="342900" indent="-342900" algn="l">
              <a:buAutoNum type="arabicParenR"/>
            </a:pPr>
            <a:endParaRPr lang="en-US" sz="2000" b="1" dirty="0">
              <a:solidFill>
                <a:schemeClr val="accent1">
                  <a:lumMod val="75000"/>
                </a:schemeClr>
              </a:solidFill>
              <a:latin typeface="Arial" panose="020B0604020202020204" pitchFamily="34" charset="0"/>
              <a:cs typeface="Arial" panose="020B0604020202020204" pitchFamily="34" charset="0"/>
            </a:endParaRPr>
          </a:p>
          <a:p>
            <a:pPr marL="342900" indent="-342900" algn="l">
              <a:buAutoNum type="arabicParenR"/>
            </a:pPr>
            <a:r>
              <a:rPr lang="en-US" sz="2000" b="1" dirty="0">
                <a:solidFill>
                  <a:schemeClr val="accent1">
                    <a:lumMod val="75000"/>
                  </a:schemeClr>
                </a:solidFill>
                <a:latin typeface="Arial" panose="020B0604020202020204" pitchFamily="34" charset="0"/>
                <a:cs typeface="Arial" panose="020B0604020202020204" pitchFamily="34" charset="0"/>
              </a:rPr>
              <a:t>The program was created by dietitians in Australia from  Newcastle University. </a:t>
            </a:r>
          </a:p>
          <a:p>
            <a:pPr marL="342900" indent="-342900" algn="l">
              <a:buAutoNum type="arabicParenR"/>
            </a:pPr>
            <a:endParaRPr lang="en-US" sz="2000" b="1" dirty="0">
              <a:solidFill>
                <a:schemeClr val="accent1">
                  <a:lumMod val="75000"/>
                </a:schemeClr>
              </a:solidFill>
              <a:latin typeface="Arial" panose="020B0604020202020204" pitchFamily="34" charset="0"/>
              <a:cs typeface="Arial" panose="020B0604020202020204" pitchFamily="34" charset="0"/>
            </a:endParaRPr>
          </a:p>
          <a:p>
            <a:pPr marL="342900" indent="-342900" algn="l">
              <a:buAutoNum type="arabicParenR"/>
            </a:pPr>
            <a:r>
              <a:rPr lang="en-US" sz="2000" b="1" dirty="0">
                <a:solidFill>
                  <a:schemeClr val="accent1">
                    <a:lumMod val="75000"/>
                  </a:schemeClr>
                </a:solidFill>
                <a:latin typeface="Arial" panose="020B0604020202020204" pitchFamily="34" charset="0"/>
                <a:cs typeface="Arial" panose="020B0604020202020204" pitchFamily="34" charset="0"/>
              </a:rPr>
              <a:t> The program was created for children aged 4-11 years. </a:t>
            </a:r>
            <a:endParaRPr lang="en-GB" sz="2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AEBF6A6-CEBA-4E78-A8F5-723B855021CA}"/>
              </a:ext>
            </a:extLst>
          </p:cNvPr>
          <p:cNvPicPr>
            <a:picLocks noChangeAspect="1"/>
          </p:cNvPicPr>
          <p:nvPr/>
        </p:nvPicPr>
        <p:blipFill>
          <a:blip r:embed="rId3"/>
          <a:stretch>
            <a:fillRect/>
          </a:stretch>
        </p:blipFill>
        <p:spPr>
          <a:xfrm>
            <a:off x="6620423" y="1006406"/>
            <a:ext cx="2514600" cy="1819275"/>
          </a:xfrm>
          <a:prstGeom prst="rect">
            <a:avLst/>
          </a:prstGeom>
        </p:spPr>
      </p:pic>
    </p:spTree>
    <p:extLst>
      <p:ext uri="{BB962C8B-B14F-4D97-AF65-F5344CB8AC3E}">
        <p14:creationId xmlns:p14="http://schemas.microsoft.com/office/powerpoint/2010/main" val="183844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DC7884FD5E6A488845425E7BA70CC2" ma:contentTypeVersion="7" ma:contentTypeDescription="Create a new document." ma:contentTypeScope="" ma:versionID="e0c98179c724eda1ca7f0efa7eafd713">
  <xsd:schema xmlns:xsd="http://www.w3.org/2001/XMLSchema" xmlns:xs="http://www.w3.org/2001/XMLSchema" xmlns:p="http://schemas.microsoft.com/office/2006/metadata/properties" xmlns:ns3="7f0a3e23-61d4-4336-a4ce-878a5a7b960e" xmlns:ns4="cb5a5aaa-7e8e-413b-a407-ee533e183dd8" targetNamespace="http://schemas.microsoft.com/office/2006/metadata/properties" ma:root="true" ma:fieldsID="dbf96cbcc1f79d0c6466042e22884b8a" ns3:_="" ns4:_="">
    <xsd:import namespace="7f0a3e23-61d4-4336-a4ce-878a5a7b960e"/>
    <xsd:import namespace="cb5a5aaa-7e8e-413b-a407-ee533e183dd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a3e23-61d4-4336-a4ce-878a5a7b9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a5aaa-7e8e-413b-a407-ee533e183d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979428-1012-45A9-B06D-A49E7D65BF6C}">
  <ds:schemaRefs>
    <ds:schemaRef ds:uri="http://schemas.openxmlformats.org/package/2006/metadata/core-properties"/>
    <ds:schemaRef ds:uri="7f0a3e23-61d4-4336-a4ce-878a5a7b960e"/>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cb5a5aaa-7e8e-413b-a407-ee533e183dd8"/>
    <ds:schemaRef ds:uri="http://www.w3.org/XML/1998/namespace"/>
  </ds:schemaRefs>
</ds:datastoreItem>
</file>

<file path=customXml/itemProps2.xml><?xml version="1.0" encoding="utf-8"?>
<ds:datastoreItem xmlns:ds="http://schemas.openxmlformats.org/officeDocument/2006/customXml" ds:itemID="{B8B583C6-43B0-4F27-9BEE-6109EECD231B}">
  <ds:schemaRefs>
    <ds:schemaRef ds:uri="http://schemas.microsoft.com/sharepoint/v3/contenttype/forms"/>
  </ds:schemaRefs>
</ds:datastoreItem>
</file>

<file path=customXml/itemProps3.xml><?xml version="1.0" encoding="utf-8"?>
<ds:datastoreItem xmlns:ds="http://schemas.openxmlformats.org/officeDocument/2006/customXml" ds:itemID="{6CE98A37-B1EB-4D3D-BE18-DE2B43AE2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a3e23-61d4-4336-a4ce-878a5a7b960e"/>
    <ds:schemaRef ds:uri="cb5a5aaa-7e8e-413b-a407-ee533e183d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74243</TotalTime>
  <Words>3092</Words>
  <Application>Microsoft Macintosh PowerPoint</Application>
  <PresentationFormat>On-screen Show (16:9)</PresentationFormat>
  <Paragraphs>282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Inter</vt:lpstr>
      <vt:lpstr>Lora</vt:lpstr>
      <vt:lpstr>Symbol</vt:lpstr>
      <vt:lpstr>Times New Roman</vt:lpstr>
      <vt:lpstr>Office Theme</vt:lpstr>
      <vt:lpstr>   Managing Eating Disorders in children with  Obesity: time For New intervention service models. </vt:lpstr>
      <vt:lpstr>Aims </vt:lpstr>
      <vt:lpstr>My career in child weight management </vt:lpstr>
      <vt:lpstr>Tier 1-4 services  </vt:lpstr>
      <vt:lpstr>Childhood obesity the story so far</vt:lpstr>
      <vt:lpstr>Childhood obesity the story so far</vt:lpstr>
      <vt:lpstr>Why is childhood obesity a problem in the UK?</vt:lpstr>
      <vt:lpstr>Why the need for digital interventions?</vt:lpstr>
      <vt:lpstr>What is Back2Basics?</vt:lpstr>
      <vt:lpstr>B2B Australian Trial Results </vt:lpstr>
      <vt:lpstr> B2BUK PhD trial aims  </vt:lpstr>
      <vt:lpstr>B2B trial evaluations </vt:lpstr>
      <vt:lpstr>ED and Childhood obesity </vt:lpstr>
      <vt:lpstr>Risk factors for ED in children with obesity </vt:lpstr>
      <vt:lpstr>Prevelance of Eating Disorders in Obesity: </vt:lpstr>
      <vt:lpstr>Treatment recommendations for ED </vt:lpstr>
      <vt:lpstr>Impact of ED</vt:lpstr>
      <vt:lpstr>The need for new interventions </vt:lpstr>
      <vt:lpstr>The need for new interventions </vt:lpstr>
      <vt:lpstr>Recommendations for change </vt:lpstr>
      <vt:lpstr>Conclusions</vt:lpstr>
      <vt:lpstr>Thanks for listening </vt:lpstr>
      <vt:lpstr>PowerPoint Presentation</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weight management</dc:title>
  <dc:creator>Shirley Adu</dc:creator>
  <cp:lastModifiedBy>Lucy Robinson</cp:lastModifiedBy>
  <cp:revision>437</cp:revision>
  <dcterms:created xsi:type="dcterms:W3CDTF">2020-01-24T11:47:14Z</dcterms:created>
  <dcterms:modified xsi:type="dcterms:W3CDTF">2023-01-25T08:58:34Z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0x010100B2DC7884FD5E6A488845425E7BA70CC2</vt:lpwstr>
  </property>
</Properties>
</file>